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30_E133B77F.xml" ContentType="application/vnd.ms-powerpoint.comments+xml"/>
  <Override PartName="/ppt/comments/modernComment_10F_CC815E0C.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3"/>
  </p:sldMasterIdLst>
  <p:notesMasterIdLst>
    <p:notesMasterId r:id="rId24"/>
  </p:notesMasterIdLst>
  <p:sldIdLst>
    <p:sldId id="258" r:id="rId4"/>
    <p:sldId id="257" r:id="rId5"/>
    <p:sldId id="285" r:id="rId6"/>
    <p:sldId id="289" r:id="rId7"/>
    <p:sldId id="286" r:id="rId8"/>
    <p:sldId id="287" r:id="rId9"/>
    <p:sldId id="290" r:id="rId10"/>
    <p:sldId id="288" r:id="rId11"/>
    <p:sldId id="262" r:id="rId12"/>
    <p:sldId id="291" r:id="rId13"/>
    <p:sldId id="266" r:id="rId14"/>
    <p:sldId id="269" r:id="rId15"/>
    <p:sldId id="304" r:id="rId16"/>
    <p:sldId id="305" r:id="rId17"/>
    <p:sldId id="270" r:id="rId18"/>
    <p:sldId id="306" r:id="rId19"/>
    <p:sldId id="300" r:id="rId20"/>
    <p:sldId id="271" r:id="rId21"/>
    <p:sldId id="302" r:id="rId22"/>
    <p:sldId id="283" r:id="rId23"/>
  </p:sldIdLst>
  <p:sldSz cx="12192000" cy="6858000"/>
  <p:notesSz cx="6735763" cy="9866313"/>
  <p:embeddedFontLst>
    <p:embeddedFont>
      <p:font typeface="Montserrat" panose="00000500000000000000" pitchFamily="2" charset="0"/>
      <p:regular r:id="rId25"/>
      <p:bold r:id="rId26"/>
      <p:italic r:id="rId27"/>
      <p:boldItalic r:id="rId28"/>
    </p:embeddedFont>
    <p:embeddedFont>
      <p:font typeface="Montserrat Black" panose="00000A00000000000000" pitchFamily="2" charset="0"/>
      <p:bold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431169A-F7E7-3545-14AA-7EA59D84B644}" name="Eloise Wharton" initials="EW" userId="S::eloisew@opendoorsuk.org::3e1a0fbc-d305-48f9-9744-8f56f353db5c"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6C32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F8A417-F89B-5948-81F2-171CF5F104B5}" v="13" dt="2025-01-21T14:42:10.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3" autoAdjust="0"/>
    <p:restoredTop sz="94697"/>
  </p:normalViewPr>
  <p:slideViewPr>
    <p:cSldViewPr snapToGrid="0" snapToObjects="1">
      <p:cViewPr varScale="1">
        <p:scale>
          <a:sx n="80" d="100"/>
          <a:sy n="80" d="100"/>
        </p:scale>
        <p:origin x="739" y="58"/>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10.xml" Id="rId13" /><Relationship Type="http://schemas.openxmlformats.org/officeDocument/2006/relationships/slide" Target="slides/slide15.xml" Id="rId18" /><Relationship Type="http://schemas.openxmlformats.org/officeDocument/2006/relationships/font" Target="fonts/font2.fntdata" Id="rId26" /><Relationship Type="http://schemas.openxmlformats.org/officeDocument/2006/relationships/slide" Target="slides/slide18.xml" Id="rId21" /><Relationship Type="http://schemas.openxmlformats.org/officeDocument/2006/relationships/tableStyles" Target="tableStyles.xml" Id="rId34" /><Relationship Type="http://schemas.openxmlformats.org/officeDocument/2006/relationships/slide" Target="slides/slide4.xml" Id="rId7" /><Relationship Type="http://schemas.openxmlformats.org/officeDocument/2006/relationships/slide" Target="slides/slide9.xml" Id="rId12" /><Relationship Type="http://schemas.openxmlformats.org/officeDocument/2006/relationships/slide" Target="slides/slide14.xml" Id="rId17" /><Relationship Type="http://schemas.openxmlformats.org/officeDocument/2006/relationships/font" Target="fonts/font1.fntdata" Id="rId25" /><Relationship Type="http://schemas.openxmlformats.org/officeDocument/2006/relationships/theme" Target="theme/theme1.xml" Id="rId33" /><Relationship Type="http://schemas.openxmlformats.org/officeDocument/2006/relationships/customXml" Target="../customXml/item2.xml" Id="rId2" /><Relationship Type="http://schemas.openxmlformats.org/officeDocument/2006/relationships/slide" Target="slides/slide13.xml" Id="rId16" /><Relationship Type="http://schemas.openxmlformats.org/officeDocument/2006/relationships/slide" Target="slides/slide17.xml" Id="rId20" /><Relationship Type="http://schemas.openxmlformats.org/officeDocument/2006/relationships/font" Target="fonts/font5.fntdata" Id="rId29" /><Relationship Type="http://schemas.openxmlformats.org/officeDocument/2006/relationships/customXml" Target="../customXml/item1.xml" Id="rId1" /><Relationship Type="http://schemas.openxmlformats.org/officeDocument/2006/relationships/slide" Target="slides/slide3.xml" Id="rId6" /><Relationship Type="http://schemas.openxmlformats.org/officeDocument/2006/relationships/slide" Target="slides/slide8.xml" Id="rId11" /><Relationship Type="http://schemas.openxmlformats.org/officeDocument/2006/relationships/notesMaster" Target="notesMasters/notesMaster1.xml" Id="rId24" /><Relationship Type="http://schemas.openxmlformats.org/officeDocument/2006/relationships/viewProps" Target="viewProps.xml" Id="rId32" /><Relationship Type="http://schemas.microsoft.com/office/2018/10/relationships/authors" Target="authors.xml" Id="rId37" /><Relationship Type="http://schemas.openxmlformats.org/officeDocument/2006/relationships/slide" Target="slides/slide2.xml" Id="rId5" /><Relationship Type="http://schemas.openxmlformats.org/officeDocument/2006/relationships/slide" Target="slides/slide12.xml" Id="rId15" /><Relationship Type="http://schemas.openxmlformats.org/officeDocument/2006/relationships/slide" Target="slides/slide20.xml" Id="rId23" /><Relationship Type="http://schemas.openxmlformats.org/officeDocument/2006/relationships/font" Target="fonts/font4.fntdata" Id="rId28" /><Relationship Type="http://schemas.microsoft.com/office/2015/10/relationships/revisionInfo" Target="revisionInfo.xml" Id="rId36" /><Relationship Type="http://schemas.openxmlformats.org/officeDocument/2006/relationships/slide" Target="slides/slide7.xml" Id="rId10" /><Relationship Type="http://schemas.openxmlformats.org/officeDocument/2006/relationships/slide" Target="slides/slide16.xml" Id="rId19" /><Relationship Type="http://schemas.openxmlformats.org/officeDocument/2006/relationships/presProps" Target="presProps.xml" Id="rId31" /><Relationship Type="http://schemas.openxmlformats.org/officeDocument/2006/relationships/slide" Target="slides/slide1.xml" Id="rId4" /><Relationship Type="http://schemas.openxmlformats.org/officeDocument/2006/relationships/slide" Target="slides/slide6.xml" Id="rId9" /><Relationship Type="http://schemas.openxmlformats.org/officeDocument/2006/relationships/slide" Target="slides/slide11.xml" Id="rId14" /><Relationship Type="http://schemas.openxmlformats.org/officeDocument/2006/relationships/slide" Target="slides/slide19.xml" Id="rId22" /><Relationship Type="http://schemas.openxmlformats.org/officeDocument/2006/relationships/font" Target="fonts/font3.fntdata" Id="rId27" /><Relationship Type="http://schemas.openxmlformats.org/officeDocument/2006/relationships/font" Target="fonts/font6.fntdata" Id="rId30" /><Relationship Type="http://schemas.openxmlformats.org/officeDocument/2006/relationships/slide" Target="slides/slide5.xml" Id="rId8" /><Relationship Type="http://schemas.openxmlformats.org/officeDocument/2006/relationships/slideMaster" Target="slideMasters/slideMaster1.xml" Id="rId3" /></Relationships>
</file>

<file path=ppt/comments/modernComment_10F_CC815E0C.xml><?xml version="1.0" encoding="utf-8"?>
<p188:cmLst xmlns:a="http://schemas.openxmlformats.org/drawingml/2006/main" xmlns:r="http://schemas.openxmlformats.org/officeDocument/2006/relationships" xmlns:p188="http://schemas.microsoft.com/office/powerpoint/2018/8/main">
  <p188:cm id="{4F1DCC29-184D-4466-910E-BC59789294C2}" authorId="{F431169A-F7E7-3545-14AA-7EA59D84B644}" created="2025-01-06T15:21:59.771">
    <ac:deMkLst xmlns:ac="http://schemas.microsoft.com/office/drawing/2013/main/command">
      <pc:docMk xmlns:pc="http://schemas.microsoft.com/office/powerpoint/2013/main/command"/>
      <pc:sldMk xmlns:pc="http://schemas.microsoft.com/office/powerpoint/2013/main/command" cId="3431030284" sldId="271"/>
      <ac:spMk id="2" creationId="{63141B48-6666-45B7-85E6-5A7BAB2C9A24}"/>
    </ac:deMkLst>
    <p188:txBody>
      <a:bodyPr/>
      <a:lstStyle/>
      <a:p>
        <a:r>
          <a:rPr lang="en-US"/>
          <a:t>change 'an aggressive move' to 'an act of aggression' </a:t>
        </a:r>
      </a:p>
    </p188:txBody>
  </p188:cm>
  <p188:cm id="{C0E8CE41-FD30-4353-832E-50CEFA84A87C}" authorId="{F431169A-F7E7-3545-14AA-7EA59D84B644}" created="2025-01-06T15:22:25.818">
    <ac:deMkLst xmlns:ac="http://schemas.microsoft.com/office/drawing/2013/main/command">
      <pc:docMk xmlns:pc="http://schemas.microsoft.com/office/powerpoint/2013/main/command"/>
      <pc:sldMk xmlns:pc="http://schemas.microsoft.com/office/powerpoint/2013/main/command" cId="3431030284" sldId="271"/>
      <ac:spMk id="2" creationId="{63141B48-6666-45B7-85E6-5A7BAB2C9A24}"/>
    </ac:deMkLst>
    <p188:txBody>
      <a:bodyPr/>
      <a:lstStyle/>
      <a:p>
        <a:r>
          <a:rPr lang="en-US"/>
          <a:t>do we have something more specific to put here? </a:t>
        </a:r>
      </a:p>
    </p188:txBody>
  </p188:cm>
</p188:cmLst>
</file>

<file path=ppt/comments/modernComment_130_E133B77F.xml><?xml version="1.0" encoding="utf-8"?>
<p188:cmLst xmlns:a="http://schemas.openxmlformats.org/drawingml/2006/main" xmlns:r="http://schemas.openxmlformats.org/officeDocument/2006/relationships" xmlns:p188="http://schemas.microsoft.com/office/powerpoint/2018/8/main">
  <p188:cm id="{7F092F48-4720-476A-91C6-464D1755ADF9}" authorId="{F431169A-F7E7-3545-14AA-7EA59D84B644}" created="2025-01-06T15:20:53.440">
    <ac:deMkLst xmlns:ac="http://schemas.microsoft.com/office/drawing/2013/main/command">
      <pc:docMk xmlns:pc="http://schemas.microsoft.com/office/powerpoint/2013/main/command"/>
      <pc:sldMk xmlns:pc="http://schemas.microsoft.com/office/powerpoint/2013/main/command" cId="3778262911" sldId="304"/>
      <ac:spMk id="2" creationId="{C349E3E7-226C-41F3-A7FE-6F1AC08C377D}"/>
    </ac:deMkLst>
    <p188:txBody>
      <a:bodyPr/>
      <a:lstStyle/>
      <a:p>
        <a:r>
          <a:rPr lang="en-US"/>
          <a:t>Which people/group pose the biggest risk to Christians in NK?</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9413" cy="495300"/>
          </a:xfrm>
          <a:prstGeom prst="rect">
            <a:avLst/>
          </a:prstGeom>
        </p:spPr>
        <p:txBody>
          <a:bodyPr vert="horz" lIns="91440" tIns="45720" rIns="91440" bIns="45720" rtlCol="0"/>
          <a:lstStyle>
            <a:lvl1pPr algn="l">
              <a:defRPr sz="1200">
                <a:latin typeface="Montserrat" panose="020F0502020204030204" pitchFamily="2" charset="0"/>
              </a:defRPr>
            </a:lvl1pPr>
          </a:lstStyle>
          <a:p>
            <a:endParaRPr lang="en-GB" dirty="0"/>
          </a:p>
        </p:txBody>
      </p:sp>
      <p:sp>
        <p:nvSpPr>
          <p:cNvPr id="3" name="Date Placeholder 2"/>
          <p:cNvSpPr>
            <a:spLocks noGrp="1"/>
          </p:cNvSpPr>
          <p:nvPr>
            <p:ph type="dt" idx="1"/>
          </p:nvPr>
        </p:nvSpPr>
        <p:spPr>
          <a:xfrm>
            <a:off x="3814763" y="0"/>
            <a:ext cx="2919412" cy="495300"/>
          </a:xfrm>
          <a:prstGeom prst="rect">
            <a:avLst/>
          </a:prstGeom>
        </p:spPr>
        <p:txBody>
          <a:bodyPr vert="horz" lIns="91440" tIns="45720" rIns="91440" bIns="45720" rtlCol="0"/>
          <a:lstStyle>
            <a:lvl1pPr algn="r">
              <a:defRPr sz="1200">
                <a:latin typeface="Montserrat" panose="020F0502020204030204" pitchFamily="2" charset="0"/>
              </a:defRPr>
            </a:lvl1pPr>
          </a:lstStyle>
          <a:p>
            <a:fld id="{2C8101FF-ECB3-41FB-A22F-6293D3C33155}" type="datetimeFigureOut">
              <a:rPr lang="en-GB" smtClean="0"/>
              <a:pPr/>
              <a:t>21/01/2025</a:t>
            </a:fld>
            <a:endParaRPr lang="en-GB" dirty="0"/>
          </a:p>
        </p:txBody>
      </p:sp>
      <p:sp>
        <p:nvSpPr>
          <p:cNvPr id="4" name="Slide Image Placeholder 3"/>
          <p:cNvSpPr>
            <a:spLocks noGrp="1" noRot="1" noChangeAspect="1"/>
          </p:cNvSpPr>
          <p:nvPr>
            <p:ph type="sldImg" idx="2"/>
          </p:nvPr>
        </p:nvSpPr>
        <p:spPr>
          <a:xfrm>
            <a:off x="409575" y="1233488"/>
            <a:ext cx="5916613" cy="33289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3100" y="4748213"/>
            <a:ext cx="5389563" cy="38846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1013"/>
            <a:ext cx="2919413" cy="495300"/>
          </a:xfrm>
          <a:prstGeom prst="rect">
            <a:avLst/>
          </a:prstGeom>
        </p:spPr>
        <p:txBody>
          <a:bodyPr vert="horz" lIns="91440" tIns="45720" rIns="91440" bIns="45720" rtlCol="0" anchor="b"/>
          <a:lstStyle>
            <a:lvl1pPr algn="l">
              <a:defRPr sz="1200">
                <a:latin typeface="Montserrat" panose="020F0502020204030204" pitchFamily="2" charset="0"/>
              </a:defRPr>
            </a:lvl1pPr>
          </a:lstStyle>
          <a:p>
            <a:endParaRPr lang="en-GB" dirty="0"/>
          </a:p>
        </p:txBody>
      </p:sp>
      <p:sp>
        <p:nvSpPr>
          <p:cNvPr id="7" name="Slide Number Placeholder 6"/>
          <p:cNvSpPr>
            <a:spLocks noGrp="1"/>
          </p:cNvSpPr>
          <p:nvPr>
            <p:ph type="sldNum" sz="quarter" idx="5"/>
          </p:nvPr>
        </p:nvSpPr>
        <p:spPr>
          <a:xfrm>
            <a:off x="3814763" y="9371013"/>
            <a:ext cx="2919412" cy="495300"/>
          </a:xfrm>
          <a:prstGeom prst="rect">
            <a:avLst/>
          </a:prstGeom>
        </p:spPr>
        <p:txBody>
          <a:bodyPr vert="horz" lIns="91440" tIns="45720" rIns="91440" bIns="45720" rtlCol="0" anchor="b"/>
          <a:lstStyle>
            <a:lvl1pPr algn="r">
              <a:defRPr sz="1200">
                <a:latin typeface="Montserrat" panose="020F0502020204030204" pitchFamily="2" charset="0"/>
              </a:defRPr>
            </a:lvl1pPr>
          </a:lstStyle>
          <a:p>
            <a:fld id="{A12E7576-1DB6-4603-B0D6-C75C19E91BE6}" type="slidenum">
              <a:rPr lang="en-GB" smtClean="0"/>
              <a:pPr/>
              <a:t>‹#›</a:t>
            </a:fld>
            <a:endParaRPr lang="en-GB" dirty="0"/>
          </a:p>
        </p:txBody>
      </p:sp>
    </p:spTree>
    <p:extLst>
      <p:ext uri="{BB962C8B-B14F-4D97-AF65-F5344CB8AC3E}">
        <p14:creationId xmlns:p14="http://schemas.microsoft.com/office/powerpoint/2010/main" val="166536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ontserrat" panose="020F0502020204030204" pitchFamily="2" charset="0"/>
        <a:ea typeface="+mn-ea"/>
        <a:cs typeface="+mn-cs"/>
      </a:defRPr>
    </a:lvl1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D868-8FC3-3440-8EBA-6FD5C0298B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E44860-108A-C547-82F1-C1E3A4DBCE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D9A06EB-6326-924C-AC91-9C134E615A7C}"/>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5" name="Footer Placeholder 4">
            <a:extLst>
              <a:ext uri="{FF2B5EF4-FFF2-40B4-BE49-F238E27FC236}">
                <a16:creationId xmlns:a16="http://schemas.microsoft.com/office/drawing/2014/main" id="{B87C1550-92CE-F540-9291-69257D243A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C189AE-B54F-024D-9E52-34C56E9F1758}"/>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4253227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2CB50-34C1-B043-B4C6-3975247F360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2EBC83-6E3F-FF43-91C0-884678B4C1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34A98-14C8-9D4A-8388-1663A44FCFCF}"/>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5" name="Footer Placeholder 4">
            <a:extLst>
              <a:ext uri="{FF2B5EF4-FFF2-40B4-BE49-F238E27FC236}">
                <a16:creationId xmlns:a16="http://schemas.microsoft.com/office/drawing/2014/main" id="{C0B20517-A187-2F43-B422-77EB4A614A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1DAF4F-BAA4-014D-932A-46334F560810}"/>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251995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D80BB-3CEC-B142-9D82-62DC9C64E4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B657FBE-E39C-7D45-85F9-9A4D967D96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D3CA992-F068-3047-AA54-DC01E0521E9A}"/>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5" name="Footer Placeholder 4">
            <a:extLst>
              <a:ext uri="{FF2B5EF4-FFF2-40B4-BE49-F238E27FC236}">
                <a16:creationId xmlns:a16="http://schemas.microsoft.com/office/drawing/2014/main" id="{9B9334D5-EC9E-4F49-8A21-89D3A239B2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7F2EF8-B1A4-064B-B559-22455CDF2CB8}"/>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1090943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B3CAC-3C0E-C543-88F5-01AA9788EB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FE050B-611C-E246-BC30-21E4E348705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400827-F1E2-7B42-94ED-BAF25426804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D1C3B29-9905-E648-830D-3CAC2819F38F}"/>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6" name="Footer Placeholder 5">
            <a:extLst>
              <a:ext uri="{FF2B5EF4-FFF2-40B4-BE49-F238E27FC236}">
                <a16:creationId xmlns:a16="http://schemas.microsoft.com/office/drawing/2014/main" id="{207E351D-43E7-3E40-A63F-67DC591EC4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CC825D-F5CB-3A4F-B273-2A2DC3BF77D3}"/>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19323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22736-E379-0F49-8D4C-C23BE3CE68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07FD462-BC50-5A46-A20F-7959EA33ED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6F57ED8-7784-8049-8722-E3F473EC854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FDB02AB-A74A-3847-A6DC-A1DE5446B8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2991869-4E42-0442-94A7-EA6092D4F67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490F1-ACAF-CB41-9005-15EBC3D19CA8}"/>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8" name="Footer Placeholder 7">
            <a:extLst>
              <a:ext uri="{FF2B5EF4-FFF2-40B4-BE49-F238E27FC236}">
                <a16:creationId xmlns:a16="http://schemas.microsoft.com/office/drawing/2014/main" id="{77AA73B6-D71C-0C47-B6E1-0578C654E4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AEFD73-5CE3-B246-B2E4-5EE45D5D3AB6}"/>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1395481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10A9E-F8DB-8C41-8C71-F095B764586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3BEF92-631A-1049-BF55-F2FC99DD88EC}"/>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4" name="Footer Placeholder 3">
            <a:extLst>
              <a:ext uri="{FF2B5EF4-FFF2-40B4-BE49-F238E27FC236}">
                <a16:creationId xmlns:a16="http://schemas.microsoft.com/office/drawing/2014/main" id="{06248555-417E-AC4D-B8B4-3ADBF392EDE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C3BD45-4439-3C45-83D9-BEB1392E4E84}"/>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3776353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35DED-93E7-3944-ADEA-20EE3D1EA9CA}"/>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3" name="Footer Placeholder 2">
            <a:extLst>
              <a:ext uri="{FF2B5EF4-FFF2-40B4-BE49-F238E27FC236}">
                <a16:creationId xmlns:a16="http://schemas.microsoft.com/office/drawing/2014/main" id="{0383329A-EAD1-DD47-A73F-749B69303A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B7DC60-E66F-914E-86EB-EB06B8032154}"/>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3438333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EA804-74D8-5845-88ED-1B5F2F32B6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B9D65E9-4C5F-8B4F-A412-FFE39187DE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31DE40-A4F8-E34A-B1C4-F28961A770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FBEF17C-F08B-064B-BC78-04E89B0A92E2}"/>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6" name="Footer Placeholder 5">
            <a:extLst>
              <a:ext uri="{FF2B5EF4-FFF2-40B4-BE49-F238E27FC236}">
                <a16:creationId xmlns:a16="http://schemas.microsoft.com/office/drawing/2014/main" id="{8FB05504-094F-984C-A23E-EBF2A355B4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2CC205-DE87-7647-B601-D4383683E6F6}"/>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3239994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949FB-7319-9849-8F0D-C3FC676583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65E99EF-A2B2-A344-8121-3AC6D57365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ECD045-BBA2-DE4B-864E-7047A2CCB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9D30249-722A-2243-8774-135B236FE968}"/>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6" name="Footer Placeholder 5">
            <a:extLst>
              <a:ext uri="{FF2B5EF4-FFF2-40B4-BE49-F238E27FC236}">
                <a16:creationId xmlns:a16="http://schemas.microsoft.com/office/drawing/2014/main" id="{61C9A9C1-B1F7-3642-A548-F313E12F3F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68EDF7-BC30-B04D-B3AB-7F9EF7AC1D0A}"/>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3242630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DF140-368B-3E47-B018-D476CCA0A45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324EBF1-A19D-BF4B-9EC9-38CCBDD54A5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62B361-D67E-7347-AF20-A641954355CF}"/>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5" name="Footer Placeholder 4">
            <a:extLst>
              <a:ext uri="{FF2B5EF4-FFF2-40B4-BE49-F238E27FC236}">
                <a16:creationId xmlns:a16="http://schemas.microsoft.com/office/drawing/2014/main" id="{36586F59-8DDA-AB48-9048-319C893E62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64D231-C5C8-B54C-B101-89F161451D22}"/>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2566734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7E4F9A-E8A4-8842-8A1E-11E66EA0F31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95D662F-CDC5-104F-975C-48088ABDE7C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0FDC98-6DEF-8143-A3B4-DCAD3EBE7DDA}"/>
              </a:ext>
            </a:extLst>
          </p:cNvPr>
          <p:cNvSpPr>
            <a:spLocks noGrp="1"/>
          </p:cNvSpPr>
          <p:nvPr>
            <p:ph type="dt" sz="half" idx="10"/>
          </p:nvPr>
        </p:nvSpPr>
        <p:spPr/>
        <p:txBody>
          <a:bodyPr/>
          <a:lstStyle/>
          <a:p>
            <a:fld id="{5BD315B4-A772-2A4E-8220-AD2F09D044D5}" type="datetimeFigureOut">
              <a:rPr lang="en-US" smtClean="0"/>
              <a:t>1/21/2025</a:t>
            </a:fld>
            <a:endParaRPr lang="en-US"/>
          </a:p>
        </p:txBody>
      </p:sp>
      <p:sp>
        <p:nvSpPr>
          <p:cNvPr id="5" name="Footer Placeholder 4">
            <a:extLst>
              <a:ext uri="{FF2B5EF4-FFF2-40B4-BE49-F238E27FC236}">
                <a16:creationId xmlns:a16="http://schemas.microsoft.com/office/drawing/2014/main" id="{633880B7-AA0B-F547-9EDA-C0E4D6E715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E2ECCE-BCCF-B24F-889D-504B65D4BFD8}"/>
              </a:ext>
            </a:extLst>
          </p:cNvPr>
          <p:cNvSpPr>
            <a:spLocks noGrp="1"/>
          </p:cNvSpPr>
          <p:nvPr>
            <p:ph type="sldNum" sz="quarter" idx="12"/>
          </p:nvPr>
        </p:nvSpPr>
        <p:spPr/>
        <p:txBody>
          <a:bodyPr/>
          <a:lstStyle/>
          <a:p>
            <a:fld id="{C24AFA93-86C1-FC43-BB0E-69077E7A8156}" type="slidenum">
              <a:rPr lang="en-US" smtClean="0"/>
              <a:t>‹#›</a:t>
            </a:fld>
            <a:endParaRPr lang="en-US"/>
          </a:p>
        </p:txBody>
      </p:sp>
    </p:spTree>
    <p:extLst>
      <p:ext uri="{BB962C8B-B14F-4D97-AF65-F5344CB8AC3E}">
        <p14:creationId xmlns:p14="http://schemas.microsoft.com/office/powerpoint/2010/main" val="1259649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5C671E-D9C2-144A-8161-E36A306B2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A63524C1-117A-274A-8BA1-806CD15503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B2927D2-1D00-0449-AB0D-BB8B820054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Montserrat" panose="020F0502020204030204" pitchFamily="2" charset="0"/>
              </a:defRPr>
            </a:lvl1pPr>
          </a:lstStyle>
          <a:p>
            <a:fld id="{5BD315B4-A772-2A4E-8220-AD2F09D044D5}" type="datetimeFigureOut">
              <a:rPr lang="en-US" smtClean="0"/>
              <a:pPr/>
              <a:t>1/21/2025</a:t>
            </a:fld>
            <a:endParaRPr lang="en-US" dirty="0"/>
          </a:p>
        </p:txBody>
      </p:sp>
      <p:sp>
        <p:nvSpPr>
          <p:cNvPr id="5" name="Footer Placeholder 4">
            <a:extLst>
              <a:ext uri="{FF2B5EF4-FFF2-40B4-BE49-F238E27FC236}">
                <a16:creationId xmlns:a16="http://schemas.microsoft.com/office/drawing/2014/main" id="{426026DD-A2C0-784C-8F99-BCE3A9ED84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Montserrat" panose="020F0502020204030204" pitchFamily="2" charset="0"/>
              </a:defRPr>
            </a:lvl1pPr>
          </a:lstStyle>
          <a:p>
            <a:endParaRPr lang="en-US" dirty="0"/>
          </a:p>
        </p:txBody>
      </p:sp>
      <p:sp>
        <p:nvSpPr>
          <p:cNvPr id="6" name="Slide Number Placeholder 5">
            <a:extLst>
              <a:ext uri="{FF2B5EF4-FFF2-40B4-BE49-F238E27FC236}">
                <a16:creationId xmlns:a16="http://schemas.microsoft.com/office/drawing/2014/main" id="{A116DE07-CC5A-DF49-9BDC-CA36814F70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Montserrat" panose="020F0502020204030204" pitchFamily="2" charset="0"/>
              </a:defRPr>
            </a:lvl1pPr>
          </a:lstStyle>
          <a:p>
            <a:fld id="{C24AFA93-86C1-FC43-BB0E-69077E7A8156}" type="slidenum">
              <a:rPr lang="en-US" smtClean="0"/>
              <a:pPr/>
              <a:t>‹#›</a:t>
            </a:fld>
            <a:endParaRPr lang="en-US" dirty="0"/>
          </a:p>
        </p:txBody>
      </p:sp>
    </p:spTree>
    <p:extLst>
      <p:ext uri="{BB962C8B-B14F-4D97-AF65-F5344CB8AC3E}">
        <p14:creationId xmlns:p14="http://schemas.microsoft.com/office/powerpoint/2010/main" val="1659364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ontserrat" panose="020F0502020204030204"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F05020202040302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F05020202040302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F05020202040302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F05020202040302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F05020202040302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microsoft.com/office/2018/10/relationships/comments" Target="../comments/modernComment_130_E133B77F.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microsoft.com/office/2018/10/relationships/comments" Target="../comments/modernComment_10F_CC815E0C.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F7472F-21BB-4BF7-9BA5-5B7144DB094E}"/>
              </a:ext>
            </a:extLst>
          </p:cNvPr>
          <p:cNvSpPr txBox="1"/>
          <p:nvPr/>
        </p:nvSpPr>
        <p:spPr>
          <a:xfrm>
            <a:off x="444435" y="1534995"/>
            <a:ext cx="5651566" cy="2862322"/>
          </a:xfrm>
          <a:prstGeom prst="rect">
            <a:avLst/>
          </a:prstGeom>
          <a:noFill/>
        </p:spPr>
        <p:txBody>
          <a:bodyPr wrap="square" lIns="91440" tIns="45720" rIns="91440" bIns="45720" rtlCol="0" anchor="t">
            <a:spAutoFit/>
          </a:bodyPr>
          <a:lstStyle/>
          <a:p>
            <a:r>
              <a:rPr lang="en-GB" sz="4500" b="1" dirty="0">
                <a:latin typeface="Montserrat Black" panose="020F0502020204030204" pitchFamily="2" charset="0"/>
                <a:cs typeface="Aharoni"/>
              </a:rPr>
              <a:t>WHAT IS</a:t>
            </a:r>
            <a:endParaRPr lang="en-US" sz="4500" b="1" dirty="0">
              <a:latin typeface="Montserrat Black" panose="020F0502020204030204" pitchFamily="2" charset="0"/>
              <a:cs typeface="Calibri" panose="020F0502020204030204"/>
            </a:endParaRPr>
          </a:p>
          <a:p>
            <a:r>
              <a:rPr lang="en-GB" sz="4500" b="1" dirty="0">
                <a:latin typeface="Montserrat Black" panose="020F0502020204030204" pitchFamily="2" charset="0"/>
                <a:cs typeface="Aharoni"/>
              </a:rPr>
              <a:t>PERSECUTION?</a:t>
            </a:r>
            <a:br>
              <a:rPr lang="en-GB" sz="4500" b="1" dirty="0">
                <a:latin typeface="Montserrat Black" panose="020F0502020204030204" pitchFamily="2" charset="0"/>
                <a:cs typeface="Aharoni"/>
              </a:rPr>
            </a:br>
            <a:r>
              <a:rPr lang="en-GB" sz="4500" b="1" dirty="0">
                <a:latin typeface="Montserrat Black" panose="020F0502020204030204" pitchFamily="2" charset="0"/>
                <a:cs typeface="Aharoni"/>
              </a:rPr>
              <a:t>WHY IS IT A PROBLEM?</a:t>
            </a:r>
            <a:endParaRPr lang="en-GB" sz="4500" b="1" dirty="0">
              <a:latin typeface="Montserrat Black" panose="020F0502020204030204" pitchFamily="2" charset="0"/>
              <a:cs typeface="Calibri"/>
            </a:endParaRPr>
          </a:p>
        </p:txBody>
      </p:sp>
      <p:pic>
        <p:nvPicPr>
          <p:cNvPr id="7" name="Picture 6">
            <a:extLst>
              <a:ext uri="{FF2B5EF4-FFF2-40B4-BE49-F238E27FC236}">
                <a16:creationId xmlns:a16="http://schemas.microsoft.com/office/drawing/2014/main" id="{69E809F1-F98C-A247-B698-8D1106BFFB3D}"/>
              </a:ext>
            </a:extLst>
          </p:cNvPr>
          <p:cNvPicPr>
            <a:picLocks noChangeAspect="1"/>
          </p:cNvPicPr>
          <p:nvPr/>
        </p:nvPicPr>
        <p:blipFill rotWithShape="1">
          <a:blip r:embed="rId2"/>
          <a:srcRect l="14518" r="23640"/>
          <a:stretch/>
        </p:blipFill>
        <p:spPr>
          <a:xfrm>
            <a:off x="5830349" y="0"/>
            <a:ext cx="6361651" cy="6858000"/>
          </a:xfrm>
          <a:prstGeom prst="rect">
            <a:avLst/>
          </a:prstGeom>
        </p:spPr>
      </p:pic>
      <p:pic>
        <p:nvPicPr>
          <p:cNvPr id="14" name="Picture 13">
            <a:extLst>
              <a:ext uri="{FF2B5EF4-FFF2-40B4-BE49-F238E27FC236}">
                <a16:creationId xmlns:a16="http://schemas.microsoft.com/office/drawing/2014/main" id="{02DEF225-8583-1342-9A4A-80AA62358255}"/>
              </a:ext>
            </a:extLst>
          </p:cNvPr>
          <p:cNvPicPr>
            <a:picLocks noChangeAspect="1"/>
          </p:cNvPicPr>
          <p:nvPr/>
        </p:nvPicPr>
        <p:blipFill>
          <a:blip r:embed="rId3"/>
          <a:stretch>
            <a:fillRect/>
          </a:stretch>
        </p:blipFill>
        <p:spPr>
          <a:xfrm rot="5400000">
            <a:off x="6783893" y="3832759"/>
            <a:ext cx="736600" cy="4254500"/>
          </a:xfrm>
          <a:prstGeom prst="rect">
            <a:avLst/>
          </a:prstGeom>
        </p:spPr>
      </p:pic>
      <p:pic>
        <p:nvPicPr>
          <p:cNvPr id="15" name="Picture 14">
            <a:extLst>
              <a:ext uri="{FF2B5EF4-FFF2-40B4-BE49-F238E27FC236}">
                <a16:creationId xmlns:a16="http://schemas.microsoft.com/office/drawing/2014/main" id="{C800D083-4E72-A741-AC01-127B3223D469}"/>
              </a:ext>
            </a:extLst>
          </p:cNvPr>
          <p:cNvPicPr>
            <a:picLocks noChangeAspect="1"/>
          </p:cNvPicPr>
          <p:nvPr/>
        </p:nvPicPr>
        <p:blipFill>
          <a:blip r:embed="rId3"/>
          <a:stretch>
            <a:fillRect/>
          </a:stretch>
        </p:blipFill>
        <p:spPr>
          <a:xfrm rot="5400000">
            <a:off x="11038393" y="3832759"/>
            <a:ext cx="736600" cy="4254500"/>
          </a:xfrm>
          <a:prstGeom prst="rect">
            <a:avLst/>
          </a:prstGeom>
        </p:spPr>
      </p:pic>
      <p:pic>
        <p:nvPicPr>
          <p:cNvPr id="4" name="Picture 3">
            <a:extLst>
              <a:ext uri="{FF2B5EF4-FFF2-40B4-BE49-F238E27FC236}">
                <a16:creationId xmlns:a16="http://schemas.microsoft.com/office/drawing/2014/main" id="{9153346A-34D8-3648-BEE2-F3F479C1AE85}"/>
              </a:ext>
            </a:extLst>
          </p:cNvPr>
          <p:cNvPicPr>
            <a:picLocks noChangeAspect="1"/>
          </p:cNvPicPr>
          <p:nvPr/>
        </p:nvPicPr>
        <p:blipFill>
          <a:blip r:embed="rId4"/>
          <a:stretch>
            <a:fillRect/>
          </a:stretch>
        </p:blipFill>
        <p:spPr>
          <a:xfrm>
            <a:off x="571066" y="5960009"/>
            <a:ext cx="2008507" cy="410831"/>
          </a:xfrm>
          <a:prstGeom prst="rect">
            <a:avLst/>
          </a:prstGeom>
        </p:spPr>
      </p:pic>
    </p:spTree>
    <p:extLst>
      <p:ext uri="{BB962C8B-B14F-4D97-AF65-F5344CB8AC3E}">
        <p14:creationId xmlns:p14="http://schemas.microsoft.com/office/powerpoint/2010/main" val="1057316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68DEF0C-6D8E-6E48-95C2-759EDEC4097B}"/>
              </a:ext>
            </a:extLst>
          </p:cNvPr>
          <p:cNvPicPr>
            <a:picLocks noChangeAspect="1"/>
          </p:cNvPicPr>
          <p:nvPr/>
        </p:nvPicPr>
        <p:blipFill rotWithShape="1">
          <a:blip r:embed="rId2"/>
          <a:srcRect l="18336" r="19939"/>
          <a:stretch/>
        </p:blipFill>
        <p:spPr>
          <a:xfrm>
            <a:off x="5847127" y="0"/>
            <a:ext cx="6344873" cy="6858000"/>
          </a:xfrm>
          <a:prstGeom prst="rect">
            <a:avLst/>
          </a:prstGeom>
        </p:spPr>
      </p:pic>
      <p:sp>
        <p:nvSpPr>
          <p:cNvPr id="3" name="TextBox 2">
            <a:extLst>
              <a:ext uri="{FF2B5EF4-FFF2-40B4-BE49-F238E27FC236}">
                <a16:creationId xmlns:a16="http://schemas.microsoft.com/office/drawing/2014/main" id="{8ED374FA-FC1F-4BC5-A085-88F363EAE122}"/>
              </a:ext>
            </a:extLst>
          </p:cNvPr>
          <p:cNvSpPr txBox="1"/>
          <p:nvPr/>
        </p:nvSpPr>
        <p:spPr>
          <a:xfrm>
            <a:off x="559295" y="763480"/>
            <a:ext cx="4538000" cy="5632311"/>
          </a:xfrm>
          <a:prstGeom prst="rect">
            <a:avLst/>
          </a:prstGeom>
          <a:noFill/>
        </p:spPr>
        <p:txBody>
          <a:bodyPr wrap="square" rtlCol="0">
            <a:spAutoFit/>
          </a:bodyPr>
          <a:lstStyle/>
          <a:p>
            <a:r>
              <a:rPr lang="en-GB" sz="4000" b="1" dirty="0">
                <a:latin typeface="Montserrat" panose="020F0502020204030204" pitchFamily="2" charset="0"/>
              </a:rPr>
              <a:t>FREEDOM OF </a:t>
            </a:r>
            <a:br>
              <a:rPr lang="en-GB" sz="4000" b="1" dirty="0">
                <a:latin typeface="Montserrat" panose="020F0502020204030204" pitchFamily="2" charset="0"/>
              </a:rPr>
            </a:br>
            <a:r>
              <a:rPr lang="en-GB" sz="4000" b="1" dirty="0">
                <a:latin typeface="Montserrat" panose="020F0502020204030204" pitchFamily="2" charset="0"/>
              </a:rPr>
              <a:t>RELIGION </a:t>
            </a:r>
            <a:br>
              <a:rPr lang="en-GB" sz="4000" b="1" dirty="0">
                <a:latin typeface="Montserrat" panose="020F0502020204030204" pitchFamily="2" charset="0"/>
              </a:rPr>
            </a:br>
            <a:br>
              <a:rPr lang="en-GB" sz="4000" b="1" dirty="0">
                <a:latin typeface="Montserrat" panose="020F0502020204030204" pitchFamily="2" charset="0"/>
              </a:rPr>
            </a:br>
            <a:r>
              <a:rPr lang="en-GB" sz="2000" dirty="0">
                <a:latin typeface="Montserrat" panose="020F0502020204030204" pitchFamily="2" charset="0"/>
              </a:rPr>
              <a:t>The right to practise whatever religion one chooses.</a:t>
            </a:r>
          </a:p>
          <a:p>
            <a:br>
              <a:rPr lang="en-GB" sz="2000" dirty="0">
                <a:latin typeface="Montserrat" panose="020F0502020204030204" pitchFamily="2" charset="0"/>
              </a:rPr>
            </a:br>
            <a:br>
              <a:rPr lang="en-GB" sz="2000" dirty="0">
                <a:latin typeface="Montserrat" panose="020F0502020204030204" pitchFamily="2" charset="0"/>
              </a:rPr>
            </a:br>
            <a:r>
              <a:rPr lang="en-GB" sz="1600" dirty="0">
                <a:latin typeface="Montserrat" panose="020F0502020204030204" pitchFamily="2" charset="0"/>
              </a:rPr>
              <a:t>“Everyone has the right to freedom of thought, conscience, and religion; this right includes freedom to change his religion or belief, and freedom, either alone or in community with others and in public or private, to manifest his religion or belief in teaching, practice, worship, and observance.”</a:t>
            </a:r>
          </a:p>
          <a:p>
            <a:r>
              <a:rPr lang="en-GB" sz="1600" b="1" dirty="0">
                <a:latin typeface="Montserrat" panose="020F0502020204030204" pitchFamily="2" charset="0"/>
              </a:rPr>
              <a:t>Article 18 of The Universal Declaration of Human Rights  </a:t>
            </a:r>
          </a:p>
        </p:txBody>
      </p:sp>
      <p:pic>
        <p:nvPicPr>
          <p:cNvPr id="7" name="Picture 6">
            <a:extLst>
              <a:ext uri="{FF2B5EF4-FFF2-40B4-BE49-F238E27FC236}">
                <a16:creationId xmlns:a16="http://schemas.microsoft.com/office/drawing/2014/main" id="{0A5C9780-AB1F-6345-AF70-D4F18C57A4DC}"/>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8" name="Picture 7">
            <a:extLst>
              <a:ext uri="{FF2B5EF4-FFF2-40B4-BE49-F238E27FC236}">
                <a16:creationId xmlns:a16="http://schemas.microsoft.com/office/drawing/2014/main" id="{61314AA9-898F-7840-A9F6-4DA1A8CE88FE}"/>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536406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72082D-A9F5-304F-B555-C8B12761B436}"/>
              </a:ext>
            </a:extLst>
          </p:cNvPr>
          <p:cNvPicPr>
            <a:picLocks noChangeAspect="1"/>
          </p:cNvPicPr>
          <p:nvPr/>
        </p:nvPicPr>
        <p:blipFill rotWithShape="1">
          <a:blip r:embed="rId2"/>
          <a:srcRect l="33492" r="4716"/>
          <a:stretch/>
        </p:blipFill>
        <p:spPr>
          <a:xfrm>
            <a:off x="5830349" y="0"/>
            <a:ext cx="6361651" cy="6858000"/>
          </a:xfrm>
          <a:prstGeom prst="rect">
            <a:avLst/>
          </a:prstGeom>
        </p:spPr>
      </p:pic>
      <p:sp>
        <p:nvSpPr>
          <p:cNvPr id="2" name="TextBox 1">
            <a:extLst>
              <a:ext uri="{FF2B5EF4-FFF2-40B4-BE49-F238E27FC236}">
                <a16:creationId xmlns:a16="http://schemas.microsoft.com/office/drawing/2014/main" id="{F7F7472F-21BB-4BF7-9BA5-5B7144DB094E}"/>
              </a:ext>
            </a:extLst>
          </p:cNvPr>
          <p:cNvSpPr txBox="1"/>
          <p:nvPr/>
        </p:nvSpPr>
        <p:spPr>
          <a:xfrm>
            <a:off x="439056" y="820225"/>
            <a:ext cx="5139623" cy="5786199"/>
          </a:xfrm>
          <a:prstGeom prst="rect">
            <a:avLst/>
          </a:prstGeom>
          <a:noFill/>
        </p:spPr>
        <p:txBody>
          <a:bodyPr wrap="square" rtlCol="0">
            <a:spAutoFit/>
          </a:bodyPr>
          <a:lstStyle/>
          <a:p>
            <a:pPr>
              <a:lnSpc>
                <a:spcPts val="3600"/>
              </a:lnSpc>
            </a:pPr>
            <a:r>
              <a:rPr lang="en-GB" sz="4000" b="1" dirty="0">
                <a:latin typeface="Montserrat" panose="00000500000000000000" pitchFamily="2" charset="0"/>
              </a:rPr>
              <a:t>HOW MUCH OF THE WORLD’S POPULATION EXPERIENCE RELIGIOUS PERSECUTION?</a:t>
            </a:r>
            <a:br>
              <a:rPr lang="en-GB" sz="4000" b="1" dirty="0">
                <a:latin typeface="Montserrat" panose="00000500000000000000" pitchFamily="2" charset="0"/>
              </a:rPr>
            </a:br>
            <a:endParaRPr lang="en-GB" sz="4000" b="1" dirty="0">
              <a:latin typeface="Montserrat" panose="00000500000000000000" pitchFamily="2" charset="0"/>
            </a:endParaRPr>
          </a:p>
          <a:p>
            <a:pPr marL="1143000" indent="-1143000">
              <a:buFont typeface="+mj-lt"/>
              <a:buAutoNum type="alphaLcParenR"/>
            </a:pPr>
            <a:r>
              <a:rPr lang="en-GB" sz="4000" dirty="0">
                <a:latin typeface="Montserrat" panose="00000500000000000000" pitchFamily="2" charset="0"/>
              </a:rPr>
              <a:t>11%</a:t>
            </a:r>
          </a:p>
          <a:p>
            <a:pPr marL="1143000" indent="-1143000">
              <a:buFont typeface="+mj-lt"/>
              <a:buAutoNum type="alphaLcParenR"/>
            </a:pPr>
            <a:r>
              <a:rPr lang="en-GB" sz="4000" dirty="0">
                <a:latin typeface="Montserrat" panose="00000500000000000000" pitchFamily="2" charset="0"/>
              </a:rPr>
              <a:t>22%</a:t>
            </a:r>
          </a:p>
          <a:p>
            <a:pPr marL="1143000" indent="-1143000">
              <a:buFont typeface="+mj-lt"/>
              <a:buAutoNum type="alphaLcParenR"/>
            </a:pPr>
            <a:r>
              <a:rPr lang="en-GB" sz="4000" dirty="0">
                <a:latin typeface="Montserrat" panose="00000500000000000000" pitchFamily="2" charset="0"/>
              </a:rPr>
              <a:t>33%</a:t>
            </a:r>
          </a:p>
          <a:p>
            <a:endParaRPr lang="en-GB" sz="4000" b="1" dirty="0">
              <a:latin typeface="Montserrat" panose="00000500000000000000" pitchFamily="2" charset="0"/>
            </a:endParaRPr>
          </a:p>
        </p:txBody>
      </p:sp>
      <p:pic>
        <p:nvPicPr>
          <p:cNvPr id="8" name="Picture 7">
            <a:extLst>
              <a:ext uri="{FF2B5EF4-FFF2-40B4-BE49-F238E27FC236}">
                <a16:creationId xmlns:a16="http://schemas.microsoft.com/office/drawing/2014/main" id="{33F4D311-2358-6B44-9811-5BE3CF6473F0}"/>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9" name="Picture 8">
            <a:extLst>
              <a:ext uri="{FF2B5EF4-FFF2-40B4-BE49-F238E27FC236}">
                <a16:creationId xmlns:a16="http://schemas.microsoft.com/office/drawing/2014/main" id="{D86D79CD-3E1D-F04B-AE02-604D2782371A}"/>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4248296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986F5E-2388-6A4A-9930-9311F2FABC16}"/>
              </a:ext>
            </a:extLst>
          </p:cNvPr>
          <p:cNvSpPr/>
          <p:nvPr/>
        </p:nvSpPr>
        <p:spPr>
          <a:xfrm>
            <a:off x="373307" y="5258570"/>
            <a:ext cx="2635560" cy="684151"/>
          </a:xfrm>
          <a:prstGeom prst="rect">
            <a:avLst/>
          </a:prstGeom>
          <a:solidFill>
            <a:srgbClr val="6C32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ontserrat" panose="00000500000000000000" pitchFamily="2" charset="0"/>
            </a:endParaRPr>
          </a:p>
        </p:txBody>
      </p:sp>
      <p:pic>
        <p:nvPicPr>
          <p:cNvPr id="13" name="Picture 12">
            <a:extLst>
              <a:ext uri="{FF2B5EF4-FFF2-40B4-BE49-F238E27FC236}">
                <a16:creationId xmlns:a16="http://schemas.microsoft.com/office/drawing/2014/main" id="{3B00210C-B137-064B-B2CE-2589D82297AC}"/>
              </a:ext>
            </a:extLst>
          </p:cNvPr>
          <p:cNvPicPr>
            <a:picLocks noChangeAspect="1"/>
          </p:cNvPicPr>
          <p:nvPr/>
        </p:nvPicPr>
        <p:blipFill rotWithShape="1">
          <a:blip r:embed="rId2"/>
          <a:srcRect l="33492" r="4716"/>
          <a:stretch/>
        </p:blipFill>
        <p:spPr>
          <a:xfrm>
            <a:off x="5830348" y="0"/>
            <a:ext cx="6361651" cy="6858000"/>
          </a:xfrm>
          <a:prstGeom prst="rect">
            <a:avLst/>
          </a:prstGeom>
        </p:spPr>
      </p:pic>
      <p:sp>
        <p:nvSpPr>
          <p:cNvPr id="6" name="TextBox 5">
            <a:extLst>
              <a:ext uri="{FF2B5EF4-FFF2-40B4-BE49-F238E27FC236}">
                <a16:creationId xmlns:a16="http://schemas.microsoft.com/office/drawing/2014/main" id="{B58627A3-89F9-1845-85D2-6850DC8875E4}"/>
              </a:ext>
            </a:extLst>
          </p:cNvPr>
          <p:cNvSpPr txBox="1"/>
          <p:nvPr/>
        </p:nvSpPr>
        <p:spPr>
          <a:xfrm>
            <a:off x="439056" y="820225"/>
            <a:ext cx="5139623" cy="5786199"/>
          </a:xfrm>
          <a:prstGeom prst="rect">
            <a:avLst/>
          </a:prstGeom>
          <a:noFill/>
        </p:spPr>
        <p:txBody>
          <a:bodyPr wrap="square" rtlCol="0">
            <a:spAutoFit/>
          </a:bodyPr>
          <a:lstStyle/>
          <a:p>
            <a:pPr>
              <a:lnSpc>
                <a:spcPts val="3600"/>
              </a:lnSpc>
            </a:pPr>
            <a:r>
              <a:rPr lang="en-GB" sz="4000" b="1" dirty="0">
                <a:latin typeface="Montserrat" panose="00000500000000000000" pitchFamily="2" charset="0"/>
              </a:rPr>
              <a:t>HOW MUCH OF THE WORLD’S POPULATION EXPERIENCE RELIGIOUS PERSECUTION?</a:t>
            </a:r>
            <a:br>
              <a:rPr lang="en-GB" sz="4000" b="1" dirty="0">
                <a:latin typeface="Montserrat" panose="00000500000000000000" pitchFamily="2" charset="0"/>
              </a:rPr>
            </a:br>
            <a:endParaRPr lang="en-GB" sz="4000" b="1" dirty="0">
              <a:latin typeface="Montserrat" panose="00000500000000000000" pitchFamily="2" charset="0"/>
            </a:endParaRPr>
          </a:p>
          <a:p>
            <a:pPr marL="1143000" indent="-1143000">
              <a:buFont typeface="+mj-lt"/>
              <a:buAutoNum type="alphaLcParenR"/>
            </a:pPr>
            <a:r>
              <a:rPr lang="en-GB" sz="4000" dirty="0">
                <a:latin typeface="Montserrat" panose="00000500000000000000" pitchFamily="2" charset="0"/>
              </a:rPr>
              <a:t>11%</a:t>
            </a:r>
          </a:p>
          <a:p>
            <a:pPr marL="1143000" indent="-1143000">
              <a:buFont typeface="+mj-lt"/>
              <a:buAutoNum type="alphaLcParenR"/>
            </a:pPr>
            <a:r>
              <a:rPr lang="en-GB" sz="4000" dirty="0">
                <a:latin typeface="Montserrat" panose="00000500000000000000" pitchFamily="2" charset="0"/>
              </a:rPr>
              <a:t>22%</a:t>
            </a:r>
          </a:p>
          <a:p>
            <a:pPr marL="1143000" indent="-1143000">
              <a:buFont typeface="+mj-lt"/>
              <a:buAutoNum type="alphaLcParenR"/>
            </a:pPr>
            <a:r>
              <a:rPr lang="en-GB" sz="4000" b="1" dirty="0">
                <a:solidFill>
                  <a:schemeClr val="bg1"/>
                </a:solidFill>
                <a:latin typeface="Montserrat" panose="00000500000000000000" pitchFamily="2" charset="0"/>
              </a:rPr>
              <a:t>33%</a:t>
            </a:r>
          </a:p>
          <a:p>
            <a:endParaRPr lang="en-GB" sz="4000" b="1" dirty="0">
              <a:latin typeface="Montserrat" panose="00000500000000000000" pitchFamily="2" charset="0"/>
            </a:endParaRPr>
          </a:p>
        </p:txBody>
      </p:sp>
      <p:pic>
        <p:nvPicPr>
          <p:cNvPr id="10" name="Picture 9">
            <a:extLst>
              <a:ext uri="{FF2B5EF4-FFF2-40B4-BE49-F238E27FC236}">
                <a16:creationId xmlns:a16="http://schemas.microsoft.com/office/drawing/2014/main" id="{5B07AEA4-023B-1846-B66B-7414FE36DBC5}"/>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11" name="Picture 10">
            <a:extLst>
              <a:ext uri="{FF2B5EF4-FFF2-40B4-BE49-F238E27FC236}">
                <a16:creationId xmlns:a16="http://schemas.microsoft.com/office/drawing/2014/main" id="{409CEBD4-66EE-6642-BB9D-CF0247439EE2}"/>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198927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A20C74-0520-4E48-94DE-62AB034B5997}"/>
              </a:ext>
            </a:extLst>
          </p:cNvPr>
          <p:cNvPicPr>
            <a:picLocks noChangeAspect="1"/>
          </p:cNvPicPr>
          <p:nvPr/>
        </p:nvPicPr>
        <p:blipFill rotWithShape="1">
          <a:blip r:embed="rId2"/>
          <a:srcRect l="19079" r="19165"/>
          <a:stretch/>
        </p:blipFill>
        <p:spPr>
          <a:xfrm>
            <a:off x="5830349" y="0"/>
            <a:ext cx="6352756" cy="6858000"/>
          </a:xfrm>
          <a:prstGeom prst="rect">
            <a:avLst/>
          </a:prstGeom>
        </p:spPr>
      </p:pic>
      <p:sp>
        <p:nvSpPr>
          <p:cNvPr id="2" name="TextBox 1">
            <a:extLst>
              <a:ext uri="{FF2B5EF4-FFF2-40B4-BE49-F238E27FC236}">
                <a16:creationId xmlns:a16="http://schemas.microsoft.com/office/drawing/2014/main" id="{F7F7472F-21BB-4BF7-9BA5-5B7144DB094E}"/>
              </a:ext>
            </a:extLst>
          </p:cNvPr>
          <p:cNvSpPr txBox="1"/>
          <p:nvPr/>
        </p:nvSpPr>
        <p:spPr>
          <a:xfrm>
            <a:off x="461639" y="1357696"/>
            <a:ext cx="4722758" cy="5078313"/>
          </a:xfrm>
          <a:prstGeom prst="rect">
            <a:avLst/>
          </a:prstGeom>
          <a:noFill/>
        </p:spPr>
        <p:txBody>
          <a:bodyPr wrap="square" rtlCol="0">
            <a:spAutoFit/>
          </a:bodyPr>
          <a:lstStyle/>
          <a:p>
            <a:pPr>
              <a:lnSpc>
                <a:spcPts val="2720"/>
              </a:lnSpc>
            </a:pPr>
            <a:r>
              <a:rPr lang="en-GB" sz="2400" dirty="0">
                <a:latin typeface="Montserrat" panose="00000500000000000000" pitchFamily="2" charset="0"/>
              </a:rPr>
              <a:t>“Though it is impossible to know the exact numbers of people persecuted for their faith, based on the reports from different NGO’s, </a:t>
            </a:r>
            <a:r>
              <a:rPr lang="en-GB" sz="2400" b="1" u="sng" dirty="0">
                <a:latin typeface="Montserrat" panose="00000500000000000000" pitchFamily="2" charset="0"/>
              </a:rPr>
              <a:t>it is estimated that one third of the world’s population suffers from religious persecution in some form”</a:t>
            </a:r>
            <a:r>
              <a:rPr lang="en-GB" sz="2400" b="1" dirty="0">
                <a:latin typeface="Montserrat" panose="00000500000000000000" pitchFamily="2" charset="0"/>
              </a:rPr>
              <a:t> </a:t>
            </a:r>
            <a:r>
              <a:rPr lang="en-GB" sz="2400" b="1" dirty="0">
                <a:solidFill>
                  <a:schemeClr val="bg1"/>
                </a:solidFill>
                <a:latin typeface="Montserrat" panose="00000500000000000000" pitchFamily="2" charset="0"/>
              </a:rPr>
              <a:t>with </a:t>
            </a:r>
            <a:r>
              <a:rPr lang="en-GB" sz="3200" b="1" dirty="0">
                <a:solidFill>
                  <a:schemeClr val="bg1"/>
                </a:solidFill>
                <a:latin typeface="Montserrat" panose="00000500000000000000" pitchFamily="2" charset="0"/>
              </a:rPr>
              <a:t>Christians being the most persecuted group”</a:t>
            </a:r>
          </a:p>
          <a:p>
            <a:endParaRPr lang="en-GB" sz="1400" b="1" dirty="0">
              <a:latin typeface="Montserrat" panose="00000500000000000000" pitchFamily="2" charset="0"/>
            </a:endParaRPr>
          </a:p>
          <a:p>
            <a:r>
              <a:rPr lang="en-GB" sz="2000" b="1" dirty="0">
                <a:latin typeface="Montserrat" panose="00000500000000000000" pitchFamily="2" charset="0"/>
              </a:rPr>
              <a:t>Foreign Office Review of Persecuted Christians July 2019 </a:t>
            </a:r>
          </a:p>
        </p:txBody>
      </p:sp>
      <p:pic>
        <p:nvPicPr>
          <p:cNvPr id="9" name="Picture 8">
            <a:extLst>
              <a:ext uri="{FF2B5EF4-FFF2-40B4-BE49-F238E27FC236}">
                <a16:creationId xmlns:a16="http://schemas.microsoft.com/office/drawing/2014/main" id="{C0E99039-A969-BB47-A211-3550978F873A}"/>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10" name="Picture 9">
            <a:extLst>
              <a:ext uri="{FF2B5EF4-FFF2-40B4-BE49-F238E27FC236}">
                <a16:creationId xmlns:a16="http://schemas.microsoft.com/office/drawing/2014/main" id="{EC53A1EC-98D2-454E-BE2A-7DC0B7C7A601}"/>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1723312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B7F80B-7020-D543-AA55-7032B684D22D}"/>
              </a:ext>
            </a:extLst>
          </p:cNvPr>
          <p:cNvPicPr>
            <a:picLocks noChangeAspect="1"/>
          </p:cNvPicPr>
          <p:nvPr/>
        </p:nvPicPr>
        <p:blipFill rotWithShape="1">
          <a:blip r:embed="rId2"/>
          <a:srcRect l="24184" r="14073"/>
          <a:stretch/>
        </p:blipFill>
        <p:spPr>
          <a:xfrm>
            <a:off x="5840496" y="0"/>
            <a:ext cx="6351504" cy="6858000"/>
          </a:xfrm>
          <a:prstGeom prst="rect">
            <a:avLst/>
          </a:prstGeom>
        </p:spPr>
      </p:pic>
      <p:sp>
        <p:nvSpPr>
          <p:cNvPr id="3" name="TextBox 2">
            <a:extLst>
              <a:ext uri="{FF2B5EF4-FFF2-40B4-BE49-F238E27FC236}">
                <a16:creationId xmlns:a16="http://schemas.microsoft.com/office/drawing/2014/main" id="{563CB3FC-7663-4CB8-9303-5EBD0AFF2777}"/>
              </a:ext>
            </a:extLst>
          </p:cNvPr>
          <p:cNvSpPr txBox="1"/>
          <p:nvPr/>
        </p:nvSpPr>
        <p:spPr>
          <a:xfrm>
            <a:off x="424580" y="768771"/>
            <a:ext cx="4969541" cy="5170646"/>
          </a:xfrm>
          <a:prstGeom prst="rect">
            <a:avLst/>
          </a:prstGeom>
          <a:noFill/>
        </p:spPr>
        <p:txBody>
          <a:bodyPr wrap="square" rtlCol="0">
            <a:spAutoFit/>
          </a:bodyPr>
          <a:lstStyle/>
          <a:p>
            <a:pPr>
              <a:lnSpc>
                <a:spcPts val="3600"/>
              </a:lnSpc>
            </a:pPr>
            <a:r>
              <a:rPr lang="en-GB" sz="4000" b="1" dirty="0">
                <a:latin typeface="Montserrat" panose="00000500000000000000" pitchFamily="2" charset="0"/>
              </a:rPr>
              <a:t>WHICH RELIGION EXPERIENCES THE MOST PERSECUTION AROUND THE WORLD?</a:t>
            </a:r>
          </a:p>
          <a:p>
            <a:pPr>
              <a:lnSpc>
                <a:spcPts val="3600"/>
              </a:lnSpc>
            </a:pPr>
            <a:endParaRPr lang="en-GB" sz="4000" b="1" dirty="0">
              <a:latin typeface="Montserrat" panose="00000500000000000000" pitchFamily="2" charset="0"/>
            </a:endParaRPr>
          </a:p>
          <a:p>
            <a:pPr marL="1143000" indent="-1143000">
              <a:buFont typeface="+mj-lt"/>
              <a:buAutoNum type="alphaLcParenR"/>
            </a:pPr>
            <a:r>
              <a:rPr lang="en-GB" sz="4000" dirty="0">
                <a:latin typeface="Montserrat" panose="00000500000000000000" pitchFamily="2" charset="0"/>
              </a:rPr>
              <a:t>Judaism </a:t>
            </a:r>
          </a:p>
          <a:p>
            <a:pPr marL="1143000" indent="-1143000">
              <a:buFont typeface="+mj-lt"/>
              <a:buAutoNum type="alphaLcParenR"/>
            </a:pPr>
            <a:r>
              <a:rPr lang="en-GB" sz="4000" dirty="0">
                <a:latin typeface="Montserrat" panose="00000500000000000000" pitchFamily="2" charset="0"/>
              </a:rPr>
              <a:t>Christianity </a:t>
            </a:r>
          </a:p>
          <a:p>
            <a:pPr marL="1143000" indent="-1143000">
              <a:buFont typeface="+mj-lt"/>
              <a:buAutoNum type="alphaLcParenR"/>
            </a:pPr>
            <a:r>
              <a:rPr lang="en-GB" sz="4000" dirty="0">
                <a:latin typeface="Montserrat" panose="00000500000000000000" pitchFamily="2" charset="0"/>
              </a:rPr>
              <a:t>Islam </a:t>
            </a:r>
          </a:p>
        </p:txBody>
      </p:sp>
    </p:spTree>
    <p:extLst>
      <p:ext uri="{BB962C8B-B14F-4D97-AF65-F5344CB8AC3E}">
        <p14:creationId xmlns:p14="http://schemas.microsoft.com/office/powerpoint/2010/main" val="452733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1C4EC4-133E-1848-88C1-BA0ECF5308FC}"/>
              </a:ext>
            </a:extLst>
          </p:cNvPr>
          <p:cNvSpPr/>
          <p:nvPr/>
        </p:nvSpPr>
        <p:spPr>
          <a:xfrm>
            <a:off x="373306" y="4614538"/>
            <a:ext cx="4585193" cy="684151"/>
          </a:xfrm>
          <a:prstGeom prst="rect">
            <a:avLst/>
          </a:prstGeom>
          <a:solidFill>
            <a:srgbClr val="6C32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ontserrat" panose="00000500000000000000" pitchFamily="2" charset="0"/>
            </a:endParaRPr>
          </a:p>
        </p:txBody>
      </p:sp>
      <p:pic>
        <p:nvPicPr>
          <p:cNvPr id="15" name="Picture 14">
            <a:extLst>
              <a:ext uri="{FF2B5EF4-FFF2-40B4-BE49-F238E27FC236}">
                <a16:creationId xmlns:a16="http://schemas.microsoft.com/office/drawing/2014/main" id="{D70B7EE7-5CFF-D94F-91D7-8EF83561485A}"/>
              </a:ext>
            </a:extLst>
          </p:cNvPr>
          <p:cNvPicPr>
            <a:picLocks noChangeAspect="1"/>
          </p:cNvPicPr>
          <p:nvPr/>
        </p:nvPicPr>
        <p:blipFill rotWithShape="1">
          <a:blip r:embed="rId2"/>
          <a:srcRect l="24184" r="14073"/>
          <a:stretch/>
        </p:blipFill>
        <p:spPr>
          <a:xfrm>
            <a:off x="5840496" y="0"/>
            <a:ext cx="6351504" cy="6858000"/>
          </a:xfrm>
          <a:prstGeom prst="rect">
            <a:avLst/>
          </a:prstGeom>
        </p:spPr>
      </p:pic>
      <p:sp>
        <p:nvSpPr>
          <p:cNvPr id="16" name="TextBox 15">
            <a:extLst>
              <a:ext uri="{FF2B5EF4-FFF2-40B4-BE49-F238E27FC236}">
                <a16:creationId xmlns:a16="http://schemas.microsoft.com/office/drawing/2014/main" id="{86026B80-7940-B447-B357-014116F091A5}"/>
              </a:ext>
            </a:extLst>
          </p:cNvPr>
          <p:cNvSpPr txBox="1"/>
          <p:nvPr/>
        </p:nvSpPr>
        <p:spPr>
          <a:xfrm>
            <a:off x="424580" y="768771"/>
            <a:ext cx="4969541" cy="5170646"/>
          </a:xfrm>
          <a:prstGeom prst="rect">
            <a:avLst/>
          </a:prstGeom>
          <a:noFill/>
        </p:spPr>
        <p:txBody>
          <a:bodyPr wrap="square" rtlCol="0">
            <a:spAutoFit/>
          </a:bodyPr>
          <a:lstStyle/>
          <a:p>
            <a:pPr>
              <a:lnSpc>
                <a:spcPts val="3600"/>
              </a:lnSpc>
            </a:pPr>
            <a:r>
              <a:rPr lang="en-GB" sz="4000" b="1" dirty="0">
                <a:latin typeface="Montserrat" panose="00000500000000000000" pitchFamily="2" charset="0"/>
              </a:rPr>
              <a:t>WHICH RELIGION EXPERIENCES THE MOST PERSECUTION AROUND THE WORLD?</a:t>
            </a:r>
          </a:p>
          <a:p>
            <a:pPr>
              <a:lnSpc>
                <a:spcPts val="3600"/>
              </a:lnSpc>
            </a:pPr>
            <a:endParaRPr lang="en-GB" sz="4000" b="1" dirty="0">
              <a:latin typeface="Montserrat" panose="00000500000000000000" pitchFamily="2" charset="0"/>
            </a:endParaRPr>
          </a:p>
          <a:p>
            <a:pPr marL="1143000" indent="-1143000">
              <a:buFont typeface="+mj-lt"/>
              <a:buAutoNum type="alphaLcParenR"/>
            </a:pPr>
            <a:r>
              <a:rPr lang="en-GB" sz="4000" dirty="0">
                <a:latin typeface="Montserrat" panose="00000500000000000000" pitchFamily="2" charset="0"/>
              </a:rPr>
              <a:t>Judaism </a:t>
            </a:r>
          </a:p>
          <a:p>
            <a:pPr marL="1143000" indent="-1143000">
              <a:buFont typeface="+mj-lt"/>
              <a:buAutoNum type="alphaLcParenR"/>
            </a:pPr>
            <a:r>
              <a:rPr lang="en-GB" sz="4000" b="1" dirty="0">
                <a:solidFill>
                  <a:schemeClr val="bg1"/>
                </a:solidFill>
                <a:latin typeface="Montserrat" panose="00000500000000000000" pitchFamily="2" charset="0"/>
              </a:rPr>
              <a:t>Christianity </a:t>
            </a:r>
          </a:p>
          <a:p>
            <a:pPr marL="1143000" indent="-1143000">
              <a:buFont typeface="+mj-lt"/>
              <a:buAutoNum type="alphaLcParenR"/>
            </a:pPr>
            <a:r>
              <a:rPr lang="en-GB" sz="4000" dirty="0">
                <a:latin typeface="Montserrat" panose="00000500000000000000" pitchFamily="2" charset="0"/>
              </a:rPr>
              <a:t>Islam </a:t>
            </a:r>
          </a:p>
        </p:txBody>
      </p:sp>
    </p:spTree>
    <p:extLst>
      <p:ext uri="{BB962C8B-B14F-4D97-AF65-F5344CB8AC3E}">
        <p14:creationId xmlns:p14="http://schemas.microsoft.com/office/powerpoint/2010/main" val="3477751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44FAF77-7D12-0740-B6DE-A869498DF841}"/>
              </a:ext>
            </a:extLst>
          </p:cNvPr>
          <p:cNvPicPr>
            <a:picLocks noChangeAspect="1"/>
          </p:cNvPicPr>
          <p:nvPr/>
        </p:nvPicPr>
        <p:blipFill rotWithShape="1">
          <a:blip r:embed="rId2"/>
          <a:srcRect l="6703" r="31504"/>
          <a:stretch/>
        </p:blipFill>
        <p:spPr>
          <a:xfrm>
            <a:off x="5830349" y="0"/>
            <a:ext cx="6361651" cy="6858000"/>
          </a:xfrm>
          <a:prstGeom prst="rect">
            <a:avLst/>
          </a:prstGeom>
        </p:spPr>
      </p:pic>
      <p:sp>
        <p:nvSpPr>
          <p:cNvPr id="2" name="TextBox 1">
            <a:extLst>
              <a:ext uri="{FF2B5EF4-FFF2-40B4-BE49-F238E27FC236}">
                <a16:creationId xmlns:a16="http://schemas.microsoft.com/office/drawing/2014/main" id="{F7F7472F-21BB-4BF7-9BA5-5B7144DB094E}"/>
              </a:ext>
            </a:extLst>
          </p:cNvPr>
          <p:cNvSpPr txBox="1"/>
          <p:nvPr/>
        </p:nvSpPr>
        <p:spPr>
          <a:xfrm>
            <a:off x="461638" y="1164749"/>
            <a:ext cx="4202641" cy="4385816"/>
          </a:xfrm>
          <a:prstGeom prst="rect">
            <a:avLst/>
          </a:prstGeom>
          <a:noFill/>
        </p:spPr>
        <p:txBody>
          <a:bodyPr wrap="square" rtlCol="0">
            <a:spAutoFit/>
          </a:bodyPr>
          <a:lstStyle/>
          <a:p>
            <a:pPr>
              <a:lnSpc>
                <a:spcPts val="2720"/>
              </a:lnSpc>
            </a:pPr>
            <a:r>
              <a:rPr lang="en-GB" sz="2000" dirty="0">
                <a:latin typeface="Montserrat" panose="00000500000000000000" pitchFamily="2" charset="0"/>
              </a:rPr>
              <a:t>“Though it is impossible to know the exact numbers of people persecuted for their faith, based on the reports from different NGO’s, it is estimated that one third of the world’s population suffers from religious persecution in some form, </a:t>
            </a:r>
            <a:r>
              <a:rPr lang="en-GB" sz="2000" b="1" u="sng" dirty="0">
                <a:latin typeface="Montserrat" panose="00000500000000000000" pitchFamily="2" charset="0"/>
              </a:rPr>
              <a:t>with Christians being the most persecuted group”</a:t>
            </a:r>
          </a:p>
          <a:p>
            <a:endParaRPr lang="en-GB" dirty="0">
              <a:latin typeface="Montserrat" panose="00000500000000000000" pitchFamily="2" charset="0"/>
            </a:endParaRPr>
          </a:p>
          <a:p>
            <a:r>
              <a:rPr lang="en-GB" b="1" dirty="0">
                <a:latin typeface="Montserrat" panose="00000500000000000000" pitchFamily="2" charset="0"/>
              </a:rPr>
              <a:t>Foreign Office Review of Persecuted Christians July 2019 </a:t>
            </a:r>
          </a:p>
        </p:txBody>
      </p:sp>
      <p:pic>
        <p:nvPicPr>
          <p:cNvPr id="8" name="Picture 7">
            <a:extLst>
              <a:ext uri="{FF2B5EF4-FFF2-40B4-BE49-F238E27FC236}">
                <a16:creationId xmlns:a16="http://schemas.microsoft.com/office/drawing/2014/main" id="{0630AF29-04B1-FD4F-A2C6-3BC679AE8D8A}"/>
              </a:ext>
            </a:extLst>
          </p:cNvPr>
          <p:cNvPicPr>
            <a:picLocks noChangeAspect="1"/>
          </p:cNvPicPr>
          <p:nvPr/>
        </p:nvPicPr>
        <p:blipFill>
          <a:blip r:embed="rId3"/>
          <a:stretch>
            <a:fillRect/>
          </a:stretch>
        </p:blipFill>
        <p:spPr>
          <a:xfrm>
            <a:off x="4800601" y="3589669"/>
            <a:ext cx="3810000" cy="4254500"/>
          </a:xfrm>
          <a:prstGeom prst="rect">
            <a:avLst/>
          </a:prstGeom>
        </p:spPr>
      </p:pic>
      <p:pic>
        <p:nvPicPr>
          <p:cNvPr id="9" name="Picture 8">
            <a:extLst>
              <a:ext uri="{FF2B5EF4-FFF2-40B4-BE49-F238E27FC236}">
                <a16:creationId xmlns:a16="http://schemas.microsoft.com/office/drawing/2014/main" id="{C0033BD0-C9B2-A44F-AA31-A8B0715E178D}"/>
              </a:ext>
            </a:extLst>
          </p:cNvPr>
          <p:cNvPicPr>
            <a:picLocks noChangeAspect="1"/>
          </p:cNvPicPr>
          <p:nvPr/>
        </p:nvPicPr>
        <p:blipFill>
          <a:blip r:embed="rId4"/>
          <a:stretch>
            <a:fillRect/>
          </a:stretch>
        </p:blipFill>
        <p:spPr>
          <a:xfrm rot="5400000">
            <a:off x="7161577" y="3832759"/>
            <a:ext cx="736600" cy="4254500"/>
          </a:xfrm>
          <a:prstGeom prst="rect">
            <a:avLst/>
          </a:prstGeom>
        </p:spPr>
      </p:pic>
      <p:pic>
        <p:nvPicPr>
          <p:cNvPr id="10" name="Picture 9">
            <a:extLst>
              <a:ext uri="{FF2B5EF4-FFF2-40B4-BE49-F238E27FC236}">
                <a16:creationId xmlns:a16="http://schemas.microsoft.com/office/drawing/2014/main" id="{8CD43BC6-8B9C-1E4B-AEDF-16054E844F30}"/>
              </a:ext>
            </a:extLst>
          </p:cNvPr>
          <p:cNvPicPr>
            <a:picLocks noChangeAspect="1"/>
          </p:cNvPicPr>
          <p:nvPr/>
        </p:nvPicPr>
        <p:blipFill>
          <a:blip r:embed="rId4"/>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1636937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B58AB9-4DFE-8346-ADF8-404728C31BCA}"/>
              </a:ext>
            </a:extLst>
          </p:cNvPr>
          <p:cNvPicPr>
            <a:picLocks noChangeAspect="1"/>
          </p:cNvPicPr>
          <p:nvPr/>
        </p:nvPicPr>
        <p:blipFill rotWithShape="1">
          <a:blip r:embed="rId2"/>
          <a:srcRect l="32010" r="6149"/>
          <a:stretch/>
        </p:blipFill>
        <p:spPr>
          <a:xfrm>
            <a:off x="5830349" y="0"/>
            <a:ext cx="6361652" cy="6858000"/>
          </a:xfrm>
          <a:prstGeom prst="rect">
            <a:avLst/>
          </a:prstGeom>
        </p:spPr>
      </p:pic>
      <p:sp>
        <p:nvSpPr>
          <p:cNvPr id="3" name="TextBox 2">
            <a:extLst>
              <a:ext uri="{FF2B5EF4-FFF2-40B4-BE49-F238E27FC236}">
                <a16:creationId xmlns:a16="http://schemas.microsoft.com/office/drawing/2014/main" id="{563CB3FC-7663-4CB8-9303-5EBD0AFF2777}"/>
              </a:ext>
            </a:extLst>
          </p:cNvPr>
          <p:cNvSpPr txBox="1"/>
          <p:nvPr/>
        </p:nvSpPr>
        <p:spPr>
          <a:xfrm>
            <a:off x="630315" y="808435"/>
            <a:ext cx="4408410" cy="5170646"/>
          </a:xfrm>
          <a:prstGeom prst="rect">
            <a:avLst/>
          </a:prstGeom>
          <a:noFill/>
        </p:spPr>
        <p:txBody>
          <a:bodyPr wrap="square" rtlCol="0">
            <a:spAutoFit/>
          </a:bodyPr>
          <a:lstStyle/>
          <a:p>
            <a:pPr lvl="0">
              <a:lnSpc>
                <a:spcPts val="3600"/>
              </a:lnSpc>
            </a:pPr>
            <a:r>
              <a:rPr lang="en-GB" sz="4000" b="1" dirty="0">
                <a:latin typeface="Montserrat" panose="00000500000000000000" pitchFamily="2" charset="0"/>
              </a:rPr>
              <a:t>WHICH COUNTRY IS THE MOST DANGEROUS PLACE TO BE A CHRISTIAN?</a:t>
            </a:r>
          </a:p>
          <a:p>
            <a:pPr lvl="0">
              <a:lnSpc>
                <a:spcPts val="3600"/>
              </a:lnSpc>
            </a:pPr>
            <a:endParaRPr lang="en-GB" sz="4000" b="1" dirty="0">
              <a:latin typeface="Montserrat" panose="00000500000000000000" pitchFamily="2" charset="0"/>
            </a:endParaRPr>
          </a:p>
          <a:p>
            <a:pPr marL="914400" indent="-914400">
              <a:buFont typeface="+mj-lt"/>
              <a:buAutoNum type="alphaLcParenR"/>
            </a:pPr>
            <a:r>
              <a:rPr lang="en-GB" sz="4000" dirty="0">
                <a:latin typeface="Montserrat" panose="00000500000000000000" pitchFamily="2" charset="0"/>
              </a:rPr>
              <a:t>Afghanistan</a:t>
            </a:r>
          </a:p>
          <a:p>
            <a:pPr marL="914400" indent="-914400">
              <a:buFont typeface="+mj-lt"/>
              <a:buAutoNum type="alphaLcParenR"/>
            </a:pPr>
            <a:r>
              <a:rPr lang="en-GB" sz="4000" dirty="0">
                <a:latin typeface="Montserrat" panose="00000500000000000000" pitchFamily="2" charset="0"/>
              </a:rPr>
              <a:t>North Korea</a:t>
            </a:r>
          </a:p>
          <a:p>
            <a:pPr marL="914400" indent="-914400">
              <a:buFont typeface="+mj-lt"/>
              <a:buAutoNum type="alphaLcParenR"/>
            </a:pPr>
            <a:r>
              <a:rPr lang="en-GB" sz="4000" dirty="0">
                <a:latin typeface="Montserrat" panose="00000500000000000000" pitchFamily="2" charset="0"/>
              </a:rPr>
              <a:t>Syria</a:t>
            </a:r>
          </a:p>
        </p:txBody>
      </p:sp>
    </p:spTree>
    <p:extLst>
      <p:ext uri="{BB962C8B-B14F-4D97-AF65-F5344CB8AC3E}">
        <p14:creationId xmlns:p14="http://schemas.microsoft.com/office/powerpoint/2010/main" val="2218221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85E0042-6991-3441-8C8A-4F2D59D5AD1D}"/>
              </a:ext>
            </a:extLst>
          </p:cNvPr>
          <p:cNvSpPr/>
          <p:nvPr/>
        </p:nvSpPr>
        <p:spPr>
          <a:xfrm>
            <a:off x="565629" y="4688869"/>
            <a:ext cx="4685100" cy="621955"/>
          </a:xfrm>
          <a:prstGeom prst="rect">
            <a:avLst/>
          </a:prstGeom>
          <a:solidFill>
            <a:srgbClr val="6C32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ontserrat" panose="00000500000000000000" pitchFamily="2" charset="0"/>
            </a:endParaRPr>
          </a:p>
        </p:txBody>
      </p:sp>
      <p:pic>
        <p:nvPicPr>
          <p:cNvPr id="14" name="Picture 13">
            <a:extLst>
              <a:ext uri="{FF2B5EF4-FFF2-40B4-BE49-F238E27FC236}">
                <a16:creationId xmlns:a16="http://schemas.microsoft.com/office/drawing/2014/main" id="{1D245C78-CCE7-7E47-B73A-20A57DF0B119}"/>
              </a:ext>
            </a:extLst>
          </p:cNvPr>
          <p:cNvPicPr>
            <a:picLocks noChangeAspect="1"/>
          </p:cNvPicPr>
          <p:nvPr/>
        </p:nvPicPr>
        <p:blipFill rotWithShape="1">
          <a:blip r:embed="rId2"/>
          <a:srcRect l="32010" r="6149"/>
          <a:stretch/>
        </p:blipFill>
        <p:spPr>
          <a:xfrm>
            <a:off x="5830349" y="0"/>
            <a:ext cx="6361652" cy="6858000"/>
          </a:xfrm>
          <a:prstGeom prst="rect">
            <a:avLst/>
          </a:prstGeom>
        </p:spPr>
      </p:pic>
      <p:sp>
        <p:nvSpPr>
          <p:cNvPr id="12" name="TextBox 11">
            <a:extLst>
              <a:ext uri="{FF2B5EF4-FFF2-40B4-BE49-F238E27FC236}">
                <a16:creationId xmlns:a16="http://schemas.microsoft.com/office/drawing/2014/main" id="{14330BCA-A1AE-894B-9A8B-D3BE3DB04D75}"/>
              </a:ext>
            </a:extLst>
          </p:cNvPr>
          <p:cNvSpPr txBox="1"/>
          <p:nvPr/>
        </p:nvSpPr>
        <p:spPr>
          <a:xfrm>
            <a:off x="630314" y="808435"/>
            <a:ext cx="4620415" cy="5170646"/>
          </a:xfrm>
          <a:prstGeom prst="rect">
            <a:avLst/>
          </a:prstGeom>
          <a:noFill/>
        </p:spPr>
        <p:txBody>
          <a:bodyPr wrap="square" rtlCol="0">
            <a:spAutoFit/>
          </a:bodyPr>
          <a:lstStyle/>
          <a:p>
            <a:pPr lvl="0">
              <a:lnSpc>
                <a:spcPts val="3600"/>
              </a:lnSpc>
            </a:pPr>
            <a:r>
              <a:rPr lang="en-GB" sz="4000" b="1" dirty="0">
                <a:latin typeface="Montserrat" panose="00000500000000000000" pitchFamily="2" charset="0"/>
              </a:rPr>
              <a:t>WHICH COUNTRY IS THE MOST DANGEROUS PLACE TO BE A CHRISTIAN?</a:t>
            </a:r>
          </a:p>
          <a:p>
            <a:pPr lvl="0">
              <a:lnSpc>
                <a:spcPts val="3600"/>
              </a:lnSpc>
            </a:pPr>
            <a:endParaRPr lang="en-GB" sz="4000" b="1" dirty="0">
              <a:latin typeface="Montserrat" panose="00000500000000000000" pitchFamily="2" charset="0"/>
            </a:endParaRPr>
          </a:p>
          <a:p>
            <a:pPr marL="914400" indent="-914400">
              <a:buFont typeface="+mj-lt"/>
              <a:buAutoNum type="alphaLcParenR"/>
            </a:pPr>
            <a:r>
              <a:rPr lang="en-GB" sz="4000" dirty="0">
                <a:latin typeface="Montserrat" panose="00000500000000000000" pitchFamily="2" charset="0"/>
              </a:rPr>
              <a:t>Afghanistan</a:t>
            </a:r>
          </a:p>
          <a:p>
            <a:pPr marL="914400" indent="-914400">
              <a:buFont typeface="+mj-lt"/>
              <a:buAutoNum type="alphaLcParenR"/>
            </a:pPr>
            <a:r>
              <a:rPr lang="en-GB" sz="4000" dirty="0">
                <a:solidFill>
                  <a:schemeClr val="bg1"/>
                </a:solidFill>
                <a:latin typeface="Montserrat" panose="00000500000000000000" pitchFamily="2" charset="0"/>
              </a:rPr>
              <a:t>North Korea</a:t>
            </a:r>
          </a:p>
          <a:p>
            <a:pPr marL="914400" indent="-914400">
              <a:buFont typeface="+mj-lt"/>
              <a:buAutoNum type="alphaLcParenR"/>
            </a:pPr>
            <a:r>
              <a:rPr lang="en-GB" sz="4000" dirty="0">
                <a:latin typeface="Montserrat" panose="00000500000000000000" pitchFamily="2" charset="0"/>
              </a:rPr>
              <a:t>Syria</a:t>
            </a:r>
          </a:p>
        </p:txBody>
      </p:sp>
    </p:spTree>
    <p:extLst>
      <p:ext uri="{BB962C8B-B14F-4D97-AF65-F5344CB8AC3E}">
        <p14:creationId xmlns:p14="http://schemas.microsoft.com/office/powerpoint/2010/main" val="179995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the_open_doors_world_watch_list_2025_top_10 (720p)">
            <a:hlinkClick r:id="" action="ppaction://media"/>
            <a:extLst>
              <a:ext uri="{FF2B5EF4-FFF2-40B4-BE49-F238E27FC236}">
                <a16:creationId xmlns:a16="http://schemas.microsoft.com/office/drawing/2014/main" id="{E49FEF8E-076E-9B57-89EC-E82F1695F90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790" y="12527"/>
            <a:ext cx="12133544" cy="6822508"/>
          </a:xfrm>
          <a:prstGeom prst="rect">
            <a:avLst/>
          </a:prstGeom>
        </p:spPr>
      </p:pic>
    </p:spTree>
    <p:extLst>
      <p:ext uri="{BB962C8B-B14F-4D97-AF65-F5344CB8AC3E}">
        <p14:creationId xmlns:p14="http://schemas.microsoft.com/office/powerpoint/2010/main" val="406674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E0E024-C4CF-F042-8123-BF85E8F02835}"/>
              </a:ext>
            </a:extLst>
          </p:cNvPr>
          <p:cNvPicPr>
            <a:picLocks noChangeAspect="1"/>
          </p:cNvPicPr>
          <p:nvPr/>
        </p:nvPicPr>
        <p:blipFill rotWithShape="1">
          <a:blip r:embed="rId2"/>
          <a:srcRect l="9396" r="44525"/>
          <a:stretch/>
        </p:blipFill>
        <p:spPr>
          <a:xfrm>
            <a:off x="0" y="0"/>
            <a:ext cx="4740166" cy="6858000"/>
          </a:xfrm>
          <a:prstGeom prst="rect">
            <a:avLst/>
          </a:prstGeom>
        </p:spPr>
      </p:pic>
      <p:sp>
        <p:nvSpPr>
          <p:cNvPr id="3" name="TextBox 2">
            <a:extLst>
              <a:ext uri="{FF2B5EF4-FFF2-40B4-BE49-F238E27FC236}">
                <a16:creationId xmlns:a16="http://schemas.microsoft.com/office/drawing/2014/main" id="{563CB3FC-7663-4CB8-9303-5EBD0AFF2777}"/>
              </a:ext>
            </a:extLst>
          </p:cNvPr>
          <p:cNvSpPr txBox="1"/>
          <p:nvPr/>
        </p:nvSpPr>
        <p:spPr>
          <a:xfrm>
            <a:off x="5447745" y="671691"/>
            <a:ext cx="5861386" cy="5816977"/>
          </a:xfrm>
          <a:prstGeom prst="rect">
            <a:avLst/>
          </a:prstGeom>
          <a:noFill/>
        </p:spPr>
        <p:txBody>
          <a:bodyPr wrap="square" rtlCol="0">
            <a:spAutoFit/>
          </a:bodyPr>
          <a:lstStyle/>
          <a:p>
            <a:pPr lvl="0">
              <a:lnSpc>
                <a:spcPts val="3600"/>
              </a:lnSpc>
            </a:pPr>
            <a:r>
              <a:rPr lang="en-GB" sz="4000" b="1" dirty="0">
                <a:latin typeface="Montserrat" panose="00000500000000000000" pitchFamily="2" charset="0"/>
              </a:rPr>
              <a:t>WHAT DOES PERSECUTION LOOK LIKE?</a:t>
            </a:r>
            <a:br>
              <a:rPr lang="en-GB" sz="4000" b="1" dirty="0">
                <a:latin typeface="Montserrat" panose="00000500000000000000" pitchFamily="2" charset="0"/>
              </a:rPr>
            </a:br>
            <a:endParaRPr lang="en-GB" sz="4000" b="1" dirty="0">
              <a:latin typeface="Montserrat" panose="00000500000000000000" pitchFamily="2" charset="0"/>
            </a:endParaRPr>
          </a:p>
          <a:p>
            <a:pPr marL="457200" lvl="0" indent="-457200">
              <a:buFont typeface="Arial" panose="020B0604020202020204" pitchFamily="34" charset="0"/>
              <a:buChar char="•"/>
            </a:pPr>
            <a:r>
              <a:rPr lang="en-GB" dirty="0">
                <a:latin typeface="Montserrat" panose="00000500000000000000" pitchFamily="2" charset="0"/>
              </a:rPr>
              <a:t>Denied employment </a:t>
            </a:r>
          </a:p>
          <a:p>
            <a:pPr marL="457200" lvl="0" indent="-457200">
              <a:buFont typeface="Arial" panose="020B0604020202020204" pitchFamily="34" charset="0"/>
              <a:buChar char="•"/>
            </a:pPr>
            <a:r>
              <a:rPr lang="en-GB" dirty="0">
                <a:latin typeface="Montserrat" panose="00000500000000000000" pitchFamily="2" charset="0"/>
              </a:rPr>
              <a:t>Have to keep faith secret – no freedom </a:t>
            </a:r>
          </a:p>
          <a:p>
            <a:pPr marL="457200" lvl="0" indent="-457200">
              <a:buFont typeface="Arial" panose="020B0604020202020204" pitchFamily="34" charset="0"/>
              <a:buChar char="•"/>
            </a:pPr>
            <a:r>
              <a:rPr lang="en-GB" dirty="0">
                <a:latin typeface="Montserrat" panose="00000500000000000000" pitchFamily="2" charset="0"/>
              </a:rPr>
              <a:t>Arrest/interrogation </a:t>
            </a:r>
          </a:p>
          <a:p>
            <a:pPr marL="457200" lvl="0" indent="-457200">
              <a:buFont typeface="Arial" panose="020B0604020202020204" pitchFamily="34" charset="0"/>
              <a:buChar char="•"/>
            </a:pPr>
            <a:r>
              <a:rPr lang="en-GB" dirty="0">
                <a:latin typeface="Montserrat" panose="00000500000000000000" pitchFamily="2" charset="0"/>
              </a:rPr>
              <a:t>Execution </a:t>
            </a:r>
          </a:p>
          <a:p>
            <a:pPr marL="457200" lvl="0" indent="-457200">
              <a:buFont typeface="Arial" panose="020B0604020202020204" pitchFamily="34" charset="0"/>
              <a:buChar char="•"/>
            </a:pPr>
            <a:r>
              <a:rPr lang="en-GB" dirty="0">
                <a:latin typeface="Montserrat" panose="00000500000000000000" pitchFamily="2" charset="0"/>
              </a:rPr>
              <a:t>Homes raided or destroyed </a:t>
            </a:r>
          </a:p>
          <a:p>
            <a:pPr marL="457200" lvl="0" indent="-457200">
              <a:buFont typeface="Arial" panose="020B0604020202020204" pitchFamily="34" charset="0"/>
              <a:buChar char="•"/>
            </a:pPr>
            <a:r>
              <a:rPr lang="en-GB" dirty="0">
                <a:latin typeface="Montserrat" panose="00000500000000000000" pitchFamily="2" charset="0"/>
              </a:rPr>
              <a:t>Violent attacks </a:t>
            </a:r>
          </a:p>
          <a:p>
            <a:pPr marL="457200" lvl="0" indent="-457200">
              <a:buFont typeface="Arial" panose="020B0604020202020204" pitchFamily="34" charset="0"/>
              <a:buChar char="•"/>
            </a:pPr>
            <a:r>
              <a:rPr lang="en-GB" dirty="0">
                <a:latin typeface="Montserrat" panose="00000500000000000000" pitchFamily="2" charset="0"/>
              </a:rPr>
              <a:t>Churches closed or attacked </a:t>
            </a:r>
          </a:p>
          <a:p>
            <a:pPr marL="457200" lvl="0" indent="-457200">
              <a:buFont typeface="Arial" panose="020B0604020202020204" pitchFamily="34" charset="0"/>
              <a:buChar char="•"/>
            </a:pPr>
            <a:r>
              <a:rPr lang="en-GB" dirty="0">
                <a:latin typeface="Montserrat" panose="00000500000000000000" pitchFamily="2" charset="0"/>
              </a:rPr>
              <a:t>Seen as second class citizens </a:t>
            </a:r>
          </a:p>
          <a:p>
            <a:pPr marL="457200" lvl="0" indent="-457200">
              <a:buFont typeface="Arial" panose="020B0604020202020204" pitchFamily="34" charset="0"/>
              <a:buChar char="•"/>
            </a:pPr>
            <a:r>
              <a:rPr lang="en-GB" dirty="0">
                <a:latin typeface="Montserrat" panose="00000500000000000000" pitchFamily="2" charset="0"/>
              </a:rPr>
              <a:t>Falsely accused of blasphemy </a:t>
            </a:r>
          </a:p>
          <a:p>
            <a:pPr marL="457200" lvl="0" indent="-457200">
              <a:buFont typeface="Arial" panose="020B0604020202020204" pitchFamily="34" charset="0"/>
              <a:buChar char="•"/>
            </a:pPr>
            <a:r>
              <a:rPr lang="en-GB" dirty="0">
                <a:latin typeface="Montserrat" panose="00000500000000000000" pitchFamily="2" charset="0"/>
              </a:rPr>
              <a:t>Abduction/Kidnap </a:t>
            </a:r>
          </a:p>
          <a:p>
            <a:pPr marL="457200" lvl="0" indent="-457200">
              <a:buFont typeface="Arial" panose="020B0604020202020204" pitchFamily="34" charset="0"/>
              <a:buChar char="•"/>
            </a:pPr>
            <a:r>
              <a:rPr lang="en-GB" dirty="0">
                <a:latin typeface="Montserrat" panose="00000500000000000000" pitchFamily="2" charset="0"/>
              </a:rPr>
              <a:t>Forced conversion to another religion </a:t>
            </a:r>
          </a:p>
          <a:p>
            <a:pPr marL="457200" lvl="0" indent="-457200">
              <a:buFont typeface="Arial" panose="020B0604020202020204" pitchFamily="34" charset="0"/>
              <a:buChar char="•"/>
            </a:pPr>
            <a:r>
              <a:rPr lang="en-GB" dirty="0">
                <a:latin typeface="Montserrat" panose="00000500000000000000" pitchFamily="2" charset="0"/>
              </a:rPr>
              <a:t>Death threats  </a:t>
            </a:r>
          </a:p>
          <a:p>
            <a:pPr marL="457200" lvl="0" indent="-457200">
              <a:buFont typeface="Arial" panose="020B0604020202020204" pitchFamily="34" charset="0"/>
              <a:buChar char="•"/>
            </a:pPr>
            <a:r>
              <a:rPr lang="en-GB" dirty="0">
                <a:latin typeface="Montserrat" panose="00000500000000000000" pitchFamily="2" charset="0"/>
              </a:rPr>
              <a:t>Unfairly imprisoned </a:t>
            </a:r>
          </a:p>
          <a:p>
            <a:pPr marL="457200" lvl="0" indent="-457200">
              <a:buFont typeface="Arial" panose="020B0604020202020204" pitchFamily="34" charset="0"/>
              <a:buChar char="•"/>
            </a:pPr>
            <a:r>
              <a:rPr lang="en-GB" dirty="0">
                <a:latin typeface="Montserrat" panose="00000500000000000000" pitchFamily="2" charset="0"/>
              </a:rPr>
              <a:t>Sent to a labour camp </a:t>
            </a:r>
          </a:p>
        </p:txBody>
      </p:sp>
      <p:pic>
        <p:nvPicPr>
          <p:cNvPr id="9" name="Picture 8">
            <a:extLst>
              <a:ext uri="{FF2B5EF4-FFF2-40B4-BE49-F238E27FC236}">
                <a16:creationId xmlns:a16="http://schemas.microsoft.com/office/drawing/2014/main" id="{B3F77DBB-B705-7E48-A86C-86F061D2D2AE}"/>
              </a:ext>
            </a:extLst>
          </p:cNvPr>
          <p:cNvPicPr>
            <a:picLocks noChangeAspect="1"/>
          </p:cNvPicPr>
          <p:nvPr/>
        </p:nvPicPr>
        <p:blipFill>
          <a:blip r:embed="rId3"/>
          <a:stretch>
            <a:fillRect/>
          </a:stretch>
        </p:blipFill>
        <p:spPr>
          <a:xfrm rot="5400000">
            <a:off x="1484100" y="3832759"/>
            <a:ext cx="736600" cy="4254500"/>
          </a:xfrm>
          <a:prstGeom prst="rect">
            <a:avLst/>
          </a:prstGeom>
        </p:spPr>
      </p:pic>
    </p:spTree>
    <p:extLst>
      <p:ext uri="{BB962C8B-B14F-4D97-AF65-F5344CB8AC3E}">
        <p14:creationId xmlns:p14="http://schemas.microsoft.com/office/powerpoint/2010/main" val="146024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9D6DFD9-D80C-074D-9ECB-1DDB337C7292}"/>
              </a:ext>
            </a:extLst>
          </p:cNvPr>
          <p:cNvPicPr>
            <a:picLocks noChangeAspect="1"/>
          </p:cNvPicPr>
          <p:nvPr/>
        </p:nvPicPr>
        <p:blipFill rotWithShape="1">
          <a:blip r:embed="rId3"/>
          <a:srcRect l="26965" r="26966"/>
          <a:stretch/>
        </p:blipFill>
        <p:spPr>
          <a:xfrm>
            <a:off x="0" y="0"/>
            <a:ext cx="4740166" cy="6858000"/>
          </a:xfrm>
          <a:prstGeom prst="rect">
            <a:avLst/>
          </a:prstGeom>
        </p:spPr>
      </p:pic>
      <p:sp>
        <p:nvSpPr>
          <p:cNvPr id="3" name="TextBox 2">
            <a:extLst>
              <a:ext uri="{FF2B5EF4-FFF2-40B4-BE49-F238E27FC236}">
                <a16:creationId xmlns:a16="http://schemas.microsoft.com/office/drawing/2014/main" id="{563CB3FC-7663-4CB8-9303-5EBD0AFF2777}"/>
              </a:ext>
            </a:extLst>
          </p:cNvPr>
          <p:cNvSpPr txBox="1"/>
          <p:nvPr/>
        </p:nvSpPr>
        <p:spPr>
          <a:xfrm>
            <a:off x="360738" y="120402"/>
            <a:ext cx="6308467" cy="523220"/>
          </a:xfrm>
          <a:prstGeom prst="rect">
            <a:avLst/>
          </a:prstGeom>
          <a:noFill/>
        </p:spPr>
        <p:txBody>
          <a:bodyPr wrap="square" rtlCol="0">
            <a:spAutoFit/>
          </a:bodyPr>
          <a:lstStyle/>
          <a:p>
            <a:pPr lvl="0"/>
            <a:endParaRPr lang="en-GB" sz="2800" dirty="0">
              <a:latin typeface="Montserrat" panose="00000500000000000000" pitchFamily="2" charset="0"/>
            </a:endParaRPr>
          </a:p>
        </p:txBody>
      </p:sp>
      <p:sp>
        <p:nvSpPr>
          <p:cNvPr id="2" name="Rectangle 1">
            <a:extLst>
              <a:ext uri="{FF2B5EF4-FFF2-40B4-BE49-F238E27FC236}">
                <a16:creationId xmlns:a16="http://schemas.microsoft.com/office/drawing/2014/main" id="{C349E3E7-226C-41F3-A7FE-6F1AC08C377D}"/>
              </a:ext>
            </a:extLst>
          </p:cNvPr>
          <p:cNvSpPr/>
          <p:nvPr/>
        </p:nvSpPr>
        <p:spPr>
          <a:xfrm>
            <a:off x="5196625" y="999170"/>
            <a:ext cx="6528632" cy="4592539"/>
          </a:xfrm>
          <a:prstGeom prst="rect">
            <a:avLst/>
          </a:prstGeom>
        </p:spPr>
        <p:txBody>
          <a:bodyPr wrap="square">
            <a:spAutoFit/>
          </a:bodyPr>
          <a:lstStyle/>
          <a:p>
            <a:pPr>
              <a:lnSpc>
                <a:spcPts val="3600"/>
              </a:lnSpc>
              <a:spcAft>
                <a:spcPts val="800"/>
              </a:spcAft>
            </a:pPr>
            <a:r>
              <a:rPr lang="en-GB" sz="3200" b="1" dirty="0">
                <a:latin typeface="Montserrat" panose="00000500000000000000" pitchFamily="2" charset="0"/>
                <a:ea typeface="Calibri" panose="020F0502020204030204" pitchFamily="34" charset="0"/>
                <a:cs typeface="Calibri" panose="020F0502020204030204" pitchFamily="34" charset="0"/>
              </a:rPr>
              <a:t>IN PAIRS READ THE INFORMATION YOU HAVE BEEN GIVEN AND ANSWER THE FOLLOWING QUESTIONS:</a:t>
            </a:r>
            <a:br>
              <a:rPr lang="en-GB" sz="4000" b="1" dirty="0">
                <a:latin typeface="Montserrat" panose="00000500000000000000" pitchFamily="2" charset="0"/>
                <a:ea typeface="Calibri" panose="020F0502020204030204" pitchFamily="34" charset="0"/>
                <a:cs typeface="Calibri" panose="020F0502020204030204" pitchFamily="34" charset="0"/>
              </a:rPr>
            </a:br>
            <a:endParaRPr lang="en-GB" sz="2000" dirty="0">
              <a:latin typeface="Montserrat" panose="00000500000000000000" pitchFamily="2"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sz="2000" dirty="0">
                <a:latin typeface="Montserrat" panose="00000500000000000000" pitchFamily="2" charset="0"/>
                <a:ea typeface="Calibri" panose="020F0502020204030204" pitchFamily="34" charset="0"/>
                <a:cs typeface="Calibri" panose="020F0502020204030204" pitchFamily="34" charset="0"/>
              </a:rPr>
              <a:t>What religions are allowed in North Korea?</a:t>
            </a:r>
            <a:endParaRPr lang="en-GB" sz="2000" dirty="0">
              <a:latin typeface="Montserrat" panose="00000500000000000000" pitchFamily="2"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sz="2000" dirty="0">
                <a:latin typeface="Montserrat" panose="00000500000000000000" pitchFamily="2" charset="0"/>
                <a:ea typeface="Calibri" panose="020F0502020204030204" pitchFamily="34" charset="0"/>
                <a:cs typeface="Calibri" panose="020F0502020204030204" pitchFamily="34" charset="0"/>
              </a:rPr>
              <a:t>Why are Christians persecuted in North Korea?</a:t>
            </a:r>
            <a:endParaRPr lang="en-GB" sz="2000" dirty="0">
              <a:latin typeface="Montserrat" panose="00000500000000000000" pitchFamily="2"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sz="2000" dirty="0">
                <a:latin typeface="Montserrat" panose="00000500000000000000" pitchFamily="2" charset="0"/>
                <a:ea typeface="Calibri" panose="020F0502020204030204" pitchFamily="34" charset="0"/>
                <a:cs typeface="Calibri" panose="020F0502020204030204" pitchFamily="34" charset="0"/>
              </a:rPr>
              <a:t>Who are the biggest risk to people who choose to be Christians secretly?</a:t>
            </a:r>
            <a:endParaRPr lang="en-GB" sz="2000" dirty="0">
              <a:latin typeface="Montserrat" panose="00000500000000000000" pitchFamily="2"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sz="2000" dirty="0">
                <a:latin typeface="Montserrat" panose="00000500000000000000" pitchFamily="2" charset="0"/>
                <a:ea typeface="Calibri" panose="020F0502020204030204" pitchFamily="34" charset="0"/>
                <a:cs typeface="Calibri" panose="020F0502020204030204" pitchFamily="34" charset="0"/>
              </a:rPr>
              <a:t>How are Christians persecuted in North Korea?</a:t>
            </a:r>
            <a:endParaRPr lang="en-GB" sz="2000" dirty="0">
              <a:latin typeface="Montserrat" panose="00000500000000000000" pitchFamily="2"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A6F395DD-0CEC-C749-9C50-C977724C4A22}"/>
              </a:ext>
            </a:extLst>
          </p:cNvPr>
          <p:cNvPicPr>
            <a:picLocks noChangeAspect="1"/>
          </p:cNvPicPr>
          <p:nvPr/>
        </p:nvPicPr>
        <p:blipFill>
          <a:blip r:embed="rId4"/>
          <a:stretch>
            <a:fillRect/>
          </a:stretch>
        </p:blipFill>
        <p:spPr>
          <a:xfrm rot="5400000">
            <a:off x="1484100" y="3832759"/>
            <a:ext cx="736600" cy="4254500"/>
          </a:xfrm>
          <a:prstGeom prst="rect">
            <a:avLst/>
          </a:prstGeom>
        </p:spPr>
      </p:pic>
    </p:spTree>
    <p:extLst>
      <p:ext uri="{BB962C8B-B14F-4D97-AF65-F5344CB8AC3E}">
        <p14:creationId xmlns:p14="http://schemas.microsoft.com/office/powerpoint/2010/main" val="3778262911"/>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2532EC-82BC-CE4D-80CA-7FF7A7241C4B}"/>
              </a:ext>
            </a:extLst>
          </p:cNvPr>
          <p:cNvPicPr>
            <a:picLocks noChangeAspect="1"/>
          </p:cNvPicPr>
          <p:nvPr/>
        </p:nvPicPr>
        <p:blipFill rotWithShape="1">
          <a:blip r:embed="rId2"/>
          <a:srcRect l="16478" r="25263"/>
          <a:stretch/>
        </p:blipFill>
        <p:spPr>
          <a:xfrm>
            <a:off x="6222124" y="0"/>
            <a:ext cx="5969875" cy="6858000"/>
          </a:xfrm>
          <a:prstGeom prst="rect">
            <a:avLst/>
          </a:prstGeom>
        </p:spPr>
      </p:pic>
      <p:sp>
        <p:nvSpPr>
          <p:cNvPr id="3" name="TextBox 2">
            <a:extLst>
              <a:ext uri="{FF2B5EF4-FFF2-40B4-BE49-F238E27FC236}">
                <a16:creationId xmlns:a16="http://schemas.microsoft.com/office/drawing/2014/main" id="{563CB3FC-7663-4CB8-9303-5EBD0AFF2777}"/>
              </a:ext>
            </a:extLst>
          </p:cNvPr>
          <p:cNvSpPr txBox="1"/>
          <p:nvPr/>
        </p:nvSpPr>
        <p:spPr>
          <a:xfrm>
            <a:off x="630315" y="1200045"/>
            <a:ext cx="5024251" cy="4154984"/>
          </a:xfrm>
          <a:prstGeom prst="rect">
            <a:avLst/>
          </a:prstGeom>
          <a:noFill/>
        </p:spPr>
        <p:txBody>
          <a:bodyPr wrap="square" rtlCol="0">
            <a:spAutoFit/>
          </a:bodyPr>
          <a:lstStyle/>
          <a:p>
            <a:r>
              <a:rPr lang="en-GB" sz="4000" b="1" dirty="0">
                <a:latin typeface="Montserrat" panose="00000500000000000000" pitchFamily="2" charset="0"/>
              </a:rPr>
              <a:t>NORTH KOREA</a:t>
            </a:r>
          </a:p>
          <a:p>
            <a:endParaRPr lang="en-GB" sz="3200" b="1" dirty="0">
              <a:latin typeface="Montserrat" panose="00000500000000000000" pitchFamily="2" charset="0"/>
            </a:endParaRPr>
          </a:p>
          <a:p>
            <a:pPr marL="457200" indent="-457200">
              <a:buFont typeface="Arial" panose="020B0604020202020204" pitchFamily="34" charset="0"/>
              <a:buChar char="•"/>
            </a:pPr>
            <a:r>
              <a:rPr lang="en-GB" sz="2000" dirty="0">
                <a:latin typeface="Montserrat" panose="00000500000000000000" pitchFamily="2" charset="0"/>
              </a:rPr>
              <a:t>Christians must keep their faith completely secret – often from their own children</a:t>
            </a:r>
          </a:p>
          <a:p>
            <a:pPr marL="457200" indent="-457200">
              <a:buFont typeface="Arial" panose="020B0604020202020204" pitchFamily="34" charset="0"/>
              <a:buChar char="•"/>
            </a:pPr>
            <a:r>
              <a:rPr lang="en-GB" sz="2000" dirty="0">
                <a:latin typeface="Montserrat" panose="00000500000000000000" pitchFamily="2" charset="0"/>
              </a:rPr>
              <a:t>Bible’s must be carefully hidden</a:t>
            </a:r>
          </a:p>
          <a:p>
            <a:pPr marL="457200" indent="-457200">
              <a:buFont typeface="Arial" panose="020B0604020202020204" pitchFamily="34" charset="0"/>
              <a:buChar char="•"/>
            </a:pPr>
            <a:r>
              <a:rPr lang="en-GB" sz="2000" dirty="0">
                <a:latin typeface="Montserrat" panose="00000500000000000000" pitchFamily="2" charset="0"/>
              </a:rPr>
              <a:t>If you are found to be a Christian you are sent to a labour camp where you are treated as a slave and can be tortured</a:t>
            </a:r>
          </a:p>
          <a:p>
            <a:pPr marL="457200" indent="-457200">
              <a:buFont typeface="Arial" panose="020B0604020202020204" pitchFamily="34" charset="0"/>
              <a:buChar char="•"/>
            </a:pPr>
            <a:endParaRPr lang="en-GB" sz="3200" b="1" dirty="0">
              <a:latin typeface="Montserrat" panose="00000500000000000000" pitchFamily="2" charset="0"/>
            </a:endParaRPr>
          </a:p>
        </p:txBody>
      </p:sp>
      <p:pic>
        <p:nvPicPr>
          <p:cNvPr id="10" name="Picture 9">
            <a:extLst>
              <a:ext uri="{FF2B5EF4-FFF2-40B4-BE49-F238E27FC236}">
                <a16:creationId xmlns:a16="http://schemas.microsoft.com/office/drawing/2014/main" id="{FF7677F0-77FB-364D-BFCF-F52E822BC69C}"/>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11" name="Picture 10">
            <a:extLst>
              <a:ext uri="{FF2B5EF4-FFF2-40B4-BE49-F238E27FC236}">
                <a16:creationId xmlns:a16="http://schemas.microsoft.com/office/drawing/2014/main" id="{B416AAB4-FF36-D249-A2F9-D7204F37BD3E}"/>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100616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3DB52A-4A57-544A-AF2D-8B7ECF80709B}"/>
              </a:ext>
            </a:extLst>
          </p:cNvPr>
          <p:cNvPicPr>
            <a:picLocks noChangeAspect="1"/>
          </p:cNvPicPr>
          <p:nvPr/>
        </p:nvPicPr>
        <p:blipFill rotWithShape="1">
          <a:blip r:embed="rId2"/>
          <a:srcRect l="41657"/>
          <a:stretch/>
        </p:blipFill>
        <p:spPr>
          <a:xfrm>
            <a:off x="6190282" y="0"/>
            <a:ext cx="6001717" cy="6858000"/>
          </a:xfrm>
          <a:prstGeom prst="rect">
            <a:avLst/>
          </a:prstGeom>
        </p:spPr>
      </p:pic>
      <p:sp>
        <p:nvSpPr>
          <p:cNvPr id="2" name="TextBox 1">
            <a:extLst>
              <a:ext uri="{FF2B5EF4-FFF2-40B4-BE49-F238E27FC236}">
                <a16:creationId xmlns:a16="http://schemas.microsoft.com/office/drawing/2014/main" id="{63141B48-6666-45B7-85E6-5A7BAB2C9A24}"/>
              </a:ext>
            </a:extLst>
          </p:cNvPr>
          <p:cNvSpPr txBox="1"/>
          <p:nvPr/>
        </p:nvSpPr>
        <p:spPr>
          <a:xfrm>
            <a:off x="405353" y="1912418"/>
            <a:ext cx="5486400" cy="1502976"/>
          </a:xfrm>
          <a:prstGeom prst="rect">
            <a:avLst/>
          </a:prstGeom>
          <a:noFill/>
        </p:spPr>
        <p:txBody>
          <a:bodyPr wrap="square" rtlCol="0">
            <a:spAutoFit/>
          </a:bodyPr>
          <a:lstStyle/>
          <a:p>
            <a:pPr>
              <a:lnSpc>
                <a:spcPts val="5500"/>
              </a:lnSpc>
            </a:pPr>
            <a:r>
              <a:rPr lang="en-GB" sz="5500" b="1" dirty="0">
                <a:latin typeface="Montserrat" panose="00000500000000000000" pitchFamily="2" charset="0"/>
              </a:rPr>
              <a:t>WHY IS THIS HAPPENING?</a:t>
            </a:r>
          </a:p>
        </p:txBody>
      </p:sp>
      <p:pic>
        <p:nvPicPr>
          <p:cNvPr id="8" name="Picture 7">
            <a:extLst>
              <a:ext uri="{FF2B5EF4-FFF2-40B4-BE49-F238E27FC236}">
                <a16:creationId xmlns:a16="http://schemas.microsoft.com/office/drawing/2014/main" id="{7CAFC649-8026-4940-AB32-A59F896BD61D}"/>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9" name="Picture 8">
            <a:extLst>
              <a:ext uri="{FF2B5EF4-FFF2-40B4-BE49-F238E27FC236}">
                <a16:creationId xmlns:a16="http://schemas.microsoft.com/office/drawing/2014/main" id="{C8AAD874-34D1-6140-A0A5-066F80B3CC6B}"/>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2527515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joo_min_chose_to_return_to_north_korea (720p)">
            <a:hlinkClick r:id="" action="ppaction://media"/>
            <a:extLst>
              <a:ext uri="{FF2B5EF4-FFF2-40B4-BE49-F238E27FC236}">
                <a16:creationId xmlns:a16="http://schemas.microsoft.com/office/drawing/2014/main" id="{7918E7A5-802C-7741-1D7F-D045D0D4C04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62" y="-540"/>
            <a:ext cx="12223344" cy="6875293"/>
          </a:xfrm>
          <a:prstGeom prst="rect">
            <a:avLst/>
          </a:prstGeom>
        </p:spPr>
      </p:pic>
    </p:spTree>
    <p:extLst>
      <p:ext uri="{BB962C8B-B14F-4D97-AF65-F5344CB8AC3E}">
        <p14:creationId xmlns:p14="http://schemas.microsoft.com/office/powerpoint/2010/main" val="357576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93E75783-E1F1-DB44-A2FD-56C331BE0152}"/>
              </a:ext>
            </a:extLst>
          </p:cNvPr>
          <p:cNvPicPr>
            <a:picLocks noChangeAspect="1"/>
          </p:cNvPicPr>
          <p:nvPr/>
        </p:nvPicPr>
        <p:blipFill rotWithShape="1">
          <a:blip r:embed="rId2"/>
          <a:srcRect l="30529" r="23624"/>
          <a:stretch/>
        </p:blipFill>
        <p:spPr>
          <a:xfrm>
            <a:off x="0" y="0"/>
            <a:ext cx="4713259" cy="6858000"/>
          </a:xfrm>
          <a:prstGeom prst="rect">
            <a:avLst/>
          </a:prstGeom>
        </p:spPr>
      </p:pic>
      <p:sp>
        <p:nvSpPr>
          <p:cNvPr id="2" name="TextBox 1">
            <a:extLst>
              <a:ext uri="{FF2B5EF4-FFF2-40B4-BE49-F238E27FC236}">
                <a16:creationId xmlns:a16="http://schemas.microsoft.com/office/drawing/2014/main" id="{63141B48-6666-45B7-85E6-5A7BAB2C9A24}"/>
              </a:ext>
            </a:extLst>
          </p:cNvPr>
          <p:cNvSpPr txBox="1"/>
          <p:nvPr/>
        </p:nvSpPr>
        <p:spPr>
          <a:xfrm>
            <a:off x="5514188" y="859065"/>
            <a:ext cx="5794943" cy="4462760"/>
          </a:xfrm>
          <a:prstGeom prst="rect">
            <a:avLst/>
          </a:prstGeom>
          <a:noFill/>
        </p:spPr>
        <p:txBody>
          <a:bodyPr wrap="square" rtlCol="0">
            <a:spAutoFit/>
          </a:bodyPr>
          <a:lstStyle/>
          <a:p>
            <a:r>
              <a:rPr lang="en-GB" sz="4000" b="1" dirty="0">
                <a:latin typeface="Montserrat" panose="00000500000000000000" pitchFamily="2" charset="0"/>
              </a:rPr>
              <a:t>TASK – IN PAIRS</a:t>
            </a:r>
          </a:p>
          <a:p>
            <a:br>
              <a:rPr lang="en-GB" sz="2400" dirty="0">
                <a:latin typeface="Montserrat" panose="00000500000000000000" pitchFamily="2" charset="0"/>
              </a:rPr>
            </a:br>
            <a:r>
              <a:rPr lang="en-GB" sz="2000" dirty="0">
                <a:latin typeface="Montserrat" panose="00000500000000000000" pitchFamily="2" charset="0"/>
              </a:rPr>
              <a:t>In front of you are reasons why Christians might be persecuted and a number of countries. </a:t>
            </a:r>
          </a:p>
          <a:p>
            <a:endParaRPr lang="en-GB" sz="2000" dirty="0">
              <a:latin typeface="Montserrat" panose="00000500000000000000" pitchFamily="2" charset="0"/>
            </a:endParaRPr>
          </a:p>
          <a:p>
            <a:r>
              <a:rPr lang="en-GB" sz="2000" dirty="0">
                <a:latin typeface="Montserrat" panose="00000500000000000000" pitchFamily="2" charset="0"/>
              </a:rPr>
              <a:t>Depending on where people live the reasons for persecution might be different.  </a:t>
            </a:r>
          </a:p>
          <a:p>
            <a:endParaRPr lang="en-GB" sz="2000" dirty="0">
              <a:latin typeface="Montserrat" panose="00000500000000000000" pitchFamily="2" charset="0"/>
            </a:endParaRPr>
          </a:p>
          <a:p>
            <a:r>
              <a:rPr lang="en-GB" sz="2000" dirty="0">
                <a:latin typeface="Montserrat" panose="00000500000000000000" pitchFamily="2" charset="0"/>
              </a:rPr>
              <a:t>Around the room are country profiles – you need to read and then match the right country to the (main) reason why they are persecuted </a:t>
            </a:r>
          </a:p>
        </p:txBody>
      </p:sp>
      <p:pic>
        <p:nvPicPr>
          <p:cNvPr id="13" name="Picture 12">
            <a:extLst>
              <a:ext uri="{FF2B5EF4-FFF2-40B4-BE49-F238E27FC236}">
                <a16:creationId xmlns:a16="http://schemas.microsoft.com/office/drawing/2014/main" id="{D141AA69-1522-244D-A8FB-3B0EC6FCF936}"/>
              </a:ext>
            </a:extLst>
          </p:cNvPr>
          <p:cNvPicPr>
            <a:picLocks noChangeAspect="1"/>
          </p:cNvPicPr>
          <p:nvPr/>
        </p:nvPicPr>
        <p:blipFill>
          <a:blip r:embed="rId3"/>
          <a:stretch>
            <a:fillRect/>
          </a:stretch>
        </p:blipFill>
        <p:spPr>
          <a:xfrm rot="5400000">
            <a:off x="1484100" y="3832759"/>
            <a:ext cx="736600" cy="4254500"/>
          </a:xfrm>
          <a:prstGeom prst="rect">
            <a:avLst/>
          </a:prstGeom>
        </p:spPr>
      </p:pic>
    </p:spTree>
    <p:extLst>
      <p:ext uri="{BB962C8B-B14F-4D97-AF65-F5344CB8AC3E}">
        <p14:creationId xmlns:p14="http://schemas.microsoft.com/office/powerpoint/2010/main" val="795506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44E4057-90C2-254F-BBC0-D3CE99C46CA0}"/>
              </a:ext>
            </a:extLst>
          </p:cNvPr>
          <p:cNvPicPr>
            <a:picLocks noChangeAspect="1"/>
          </p:cNvPicPr>
          <p:nvPr/>
        </p:nvPicPr>
        <p:blipFill rotWithShape="1">
          <a:blip r:embed="rId3"/>
          <a:srcRect l="21689" t="27870" r="13941" b="10045"/>
          <a:stretch/>
        </p:blipFill>
        <p:spPr>
          <a:xfrm>
            <a:off x="0" y="0"/>
            <a:ext cx="4740166" cy="6858000"/>
          </a:xfrm>
          <a:prstGeom prst="rect">
            <a:avLst/>
          </a:prstGeom>
        </p:spPr>
      </p:pic>
      <p:sp>
        <p:nvSpPr>
          <p:cNvPr id="2" name="TextBox 1">
            <a:extLst>
              <a:ext uri="{FF2B5EF4-FFF2-40B4-BE49-F238E27FC236}">
                <a16:creationId xmlns:a16="http://schemas.microsoft.com/office/drawing/2014/main" id="{63141B48-6666-45B7-85E6-5A7BAB2C9A24}"/>
              </a:ext>
            </a:extLst>
          </p:cNvPr>
          <p:cNvSpPr txBox="1"/>
          <p:nvPr/>
        </p:nvSpPr>
        <p:spPr>
          <a:xfrm>
            <a:off x="5514188" y="759669"/>
            <a:ext cx="5275802" cy="5416868"/>
          </a:xfrm>
          <a:prstGeom prst="rect">
            <a:avLst/>
          </a:prstGeom>
          <a:noFill/>
        </p:spPr>
        <p:txBody>
          <a:bodyPr wrap="square" rtlCol="0">
            <a:spAutoFit/>
          </a:bodyPr>
          <a:lstStyle/>
          <a:p>
            <a:pPr marL="571500" indent="-571500">
              <a:spcAft>
                <a:spcPts val="600"/>
              </a:spcAft>
              <a:buFont typeface="Arial" panose="020B0604020202020204" pitchFamily="34" charset="0"/>
              <a:buChar char="•"/>
            </a:pPr>
            <a:r>
              <a:rPr lang="en-GB" b="1" dirty="0">
                <a:latin typeface="Montserrat" panose="00000500000000000000" pitchFamily="2" charset="0"/>
              </a:rPr>
              <a:t>DIFFERENT POLITICAL SYSTEMS – LEADERS SEEN AS GODS</a:t>
            </a:r>
          </a:p>
          <a:p>
            <a:pPr marL="1485900" lvl="2" indent="-571500">
              <a:spcAft>
                <a:spcPts val="600"/>
              </a:spcAft>
              <a:buFont typeface="Arial" panose="020B0604020202020204" pitchFamily="34" charset="0"/>
              <a:buChar char="•"/>
            </a:pPr>
            <a:r>
              <a:rPr lang="en-GB" dirty="0">
                <a:latin typeface="Montserrat" panose="00000500000000000000" pitchFamily="2" charset="0"/>
              </a:rPr>
              <a:t>North Korea</a:t>
            </a:r>
            <a:endParaRPr lang="en-GB" b="1" dirty="0">
              <a:latin typeface="Montserrat" panose="00000500000000000000" pitchFamily="2" charset="0"/>
            </a:endParaRPr>
          </a:p>
          <a:p>
            <a:pPr marL="571500" indent="-571500">
              <a:spcAft>
                <a:spcPts val="600"/>
              </a:spcAft>
              <a:buFont typeface="Arial" panose="020B0604020202020204" pitchFamily="34" charset="0"/>
              <a:buChar char="•"/>
            </a:pPr>
            <a:r>
              <a:rPr lang="en-GB" b="1" dirty="0">
                <a:latin typeface="Montserrat" panose="00000500000000000000" pitchFamily="2" charset="0"/>
              </a:rPr>
              <a:t>SOME COUNTRIES INSIST THAT RELIGION AND NATIONAL IDENTITY ARE THE SAME THING </a:t>
            </a:r>
          </a:p>
          <a:p>
            <a:pPr marL="1485900" lvl="2" indent="-571500">
              <a:spcAft>
                <a:spcPts val="600"/>
              </a:spcAft>
              <a:buFont typeface="Arial" panose="020B0604020202020204" pitchFamily="34" charset="0"/>
              <a:buChar char="•"/>
            </a:pPr>
            <a:r>
              <a:rPr lang="en-GB" dirty="0">
                <a:latin typeface="Montserrat" panose="00000500000000000000" pitchFamily="2" charset="0"/>
              </a:rPr>
              <a:t>India, Afghanistan</a:t>
            </a:r>
          </a:p>
          <a:p>
            <a:pPr marL="571500" indent="-571500">
              <a:spcAft>
                <a:spcPts val="600"/>
              </a:spcAft>
              <a:buFont typeface="Arial" panose="020B0604020202020204" pitchFamily="34" charset="0"/>
              <a:buChar char="•"/>
            </a:pPr>
            <a:r>
              <a:rPr lang="en-GB" b="1" dirty="0">
                <a:latin typeface="Montserrat" panose="00000500000000000000" pitchFamily="2" charset="0"/>
              </a:rPr>
              <a:t>CHRISTIANS CAN BE SEEN AS EASY TARGETS </a:t>
            </a:r>
          </a:p>
          <a:p>
            <a:pPr marL="1485900" lvl="2" indent="-571500">
              <a:spcAft>
                <a:spcPts val="600"/>
              </a:spcAft>
              <a:buFont typeface="Arial" panose="020B0604020202020204" pitchFamily="34" charset="0"/>
              <a:buChar char="•"/>
            </a:pPr>
            <a:r>
              <a:rPr lang="en-GB" dirty="0">
                <a:latin typeface="Montserrat" panose="00000500000000000000" pitchFamily="2" charset="0"/>
              </a:rPr>
              <a:t>Egypt</a:t>
            </a:r>
          </a:p>
          <a:p>
            <a:pPr marL="571500" indent="-571500">
              <a:spcAft>
                <a:spcPts val="600"/>
              </a:spcAft>
              <a:buFont typeface="Arial" panose="020B0604020202020204" pitchFamily="34" charset="0"/>
              <a:buChar char="•"/>
            </a:pPr>
            <a:r>
              <a:rPr lang="en-GB" b="1" dirty="0">
                <a:latin typeface="Montserrat" panose="00000500000000000000" pitchFamily="2" charset="0"/>
              </a:rPr>
              <a:t>GOVERNMENTS WANT TO HOLD ONTO POWER BY CONTROLLING ALL RELIGIONS </a:t>
            </a:r>
          </a:p>
          <a:p>
            <a:pPr marL="1485900" lvl="2" indent="-571500">
              <a:spcAft>
                <a:spcPts val="600"/>
              </a:spcAft>
              <a:buFont typeface="Arial" panose="020B0604020202020204" pitchFamily="34" charset="0"/>
              <a:buChar char="•"/>
            </a:pPr>
            <a:r>
              <a:rPr lang="en-GB" dirty="0">
                <a:latin typeface="Montserrat" panose="00000500000000000000" pitchFamily="2" charset="0"/>
              </a:rPr>
              <a:t>China</a:t>
            </a:r>
          </a:p>
          <a:p>
            <a:pPr marL="571500" indent="-571500">
              <a:buFont typeface="Arial" panose="020B0604020202020204" pitchFamily="34" charset="0"/>
              <a:buChar char="•"/>
            </a:pPr>
            <a:r>
              <a:rPr lang="en-GB" b="1" dirty="0">
                <a:latin typeface="Montserrat" panose="00000500000000000000" pitchFamily="2" charset="0"/>
              </a:rPr>
              <a:t>IF YOU CONVERT IT CAN BE SEEN AS AN AGGRESSIVE MOVE </a:t>
            </a:r>
          </a:p>
          <a:p>
            <a:pPr marL="1485900" lvl="2" indent="-571500">
              <a:buFont typeface="Arial" panose="020B0604020202020204" pitchFamily="34" charset="0"/>
              <a:buChar char="•"/>
            </a:pPr>
            <a:r>
              <a:rPr lang="en-GB" dirty="0">
                <a:latin typeface="Montserrat" panose="00000500000000000000" pitchFamily="2" charset="0"/>
              </a:rPr>
              <a:t>Algeria</a:t>
            </a:r>
          </a:p>
        </p:txBody>
      </p:sp>
      <p:pic>
        <p:nvPicPr>
          <p:cNvPr id="9" name="Picture 8">
            <a:extLst>
              <a:ext uri="{FF2B5EF4-FFF2-40B4-BE49-F238E27FC236}">
                <a16:creationId xmlns:a16="http://schemas.microsoft.com/office/drawing/2014/main" id="{B221DA30-74CA-594A-99E4-957F3BE2D7EE}"/>
              </a:ext>
            </a:extLst>
          </p:cNvPr>
          <p:cNvPicPr>
            <a:picLocks noChangeAspect="1"/>
          </p:cNvPicPr>
          <p:nvPr/>
        </p:nvPicPr>
        <p:blipFill>
          <a:blip r:embed="rId4"/>
          <a:stretch>
            <a:fillRect/>
          </a:stretch>
        </p:blipFill>
        <p:spPr>
          <a:xfrm rot="5400000">
            <a:off x="1484100" y="3832759"/>
            <a:ext cx="736600" cy="4254500"/>
          </a:xfrm>
          <a:prstGeom prst="rect">
            <a:avLst/>
          </a:prstGeom>
        </p:spPr>
      </p:pic>
    </p:spTree>
    <p:extLst>
      <p:ext uri="{BB962C8B-B14F-4D97-AF65-F5344CB8AC3E}">
        <p14:creationId xmlns:p14="http://schemas.microsoft.com/office/powerpoint/2010/main" val="343103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2"/>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5018E4-07F5-5C47-B261-C3E729688323}"/>
              </a:ext>
            </a:extLst>
          </p:cNvPr>
          <p:cNvPicPr>
            <a:picLocks noChangeAspect="1"/>
          </p:cNvPicPr>
          <p:nvPr/>
        </p:nvPicPr>
        <p:blipFill rotWithShape="1">
          <a:blip r:embed="rId2"/>
          <a:srcRect l="18609" r="22991"/>
          <a:stretch/>
        </p:blipFill>
        <p:spPr>
          <a:xfrm>
            <a:off x="6190593" y="0"/>
            <a:ext cx="6001408" cy="6858000"/>
          </a:xfrm>
          <a:prstGeom prst="rect">
            <a:avLst/>
          </a:prstGeom>
        </p:spPr>
      </p:pic>
      <p:sp>
        <p:nvSpPr>
          <p:cNvPr id="2" name="TextBox 1">
            <a:extLst>
              <a:ext uri="{FF2B5EF4-FFF2-40B4-BE49-F238E27FC236}">
                <a16:creationId xmlns:a16="http://schemas.microsoft.com/office/drawing/2014/main" id="{63141B48-6666-45B7-85E6-5A7BAB2C9A24}"/>
              </a:ext>
            </a:extLst>
          </p:cNvPr>
          <p:cNvSpPr txBox="1"/>
          <p:nvPr/>
        </p:nvSpPr>
        <p:spPr>
          <a:xfrm>
            <a:off x="868112" y="2132774"/>
            <a:ext cx="4669659" cy="2431435"/>
          </a:xfrm>
          <a:prstGeom prst="rect">
            <a:avLst/>
          </a:prstGeom>
          <a:noFill/>
        </p:spPr>
        <p:txBody>
          <a:bodyPr wrap="square" rtlCol="0">
            <a:spAutoFit/>
          </a:bodyPr>
          <a:lstStyle/>
          <a:p>
            <a:r>
              <a:rPr lang="en-GB" sz="4000" b="1" dirty="0">
                <a:latin typeface="Montserrat" panose="00000500000000000000" pitchFamily="2" charset="0"/>
              </a:rPr>
              <a:t>REVIEW</a:t>
            </a:r>
          </a:p>
          <a:p>
            <a:endParaRPr lang="en-GB" sz="4000" dirty="0">
              <a:latin typeface="Montserrat" panose="00000500000000000000" pitchFamily="2" charset="0"/>
            </a:endParaRPr>
          </a:p>
          <a:p>
            <a:r>
              <a:rPr lang="en-GB" sz="2400" dirty="0">
                <a:latin typeface="Montserrat" panose="00000500000000000000" pitchFamily="2" charset="0"/>
              </a:rPr>
              <a:t>WHY IS FREEDOM OF RELIGION AN IMPORTANT HUMAN RIGHT? </a:t>
            </a:r>
            <a:endParaRPr lang="en-GB" sz="9600" b="1" dirty="0">
              <a:latin typeface="Montserrat" panose="00000500000000000000" pitchFamily="2" charset="0"/>
            </a:endParaRPr>
          </a:p>
        </p:txBody>
      </p:sp>
      <p:pic>
        <p:nvPicPr>
          <p:cNvPr id="8" name="Picture 7">
            <a:extLst>
              <a:ext uri="{FF2B5EF4-FFF2-40B4-BE49-F238E27FC236}">
                <a16:creationId xmlns:a16="http://schemas.microsoft.com/office/drawing/2014/main" id="{5E1616C7-CCE4-BA4C-824A-4C430FD9B4E7}"/>
              </a:ext>
            </a:extLst>
          </p:cNvPr>
          <p:cNvPicPr>
            <a:picLocks noChangeAspect="1"/>
          </p:cNvPicPr>
          <p:nvPr/>
        </p:nvPicPr>
        <p:blipFill>
          <a:blip r:embed="rId3"/>
          <a:stretch>
            <a:fillRect/>
          </a:stretch>
        </p:blipFill>
        <p:spPr>
          <a:xfrm rot="5400000">
            <a:off x="7161577" y="3832759"/>
            <a:ext cx="736600" cy="4254500"/>
          </a:xfrm>
          <a:prstGeom prst="rect">
            <a:avLst/>
          </a:prstGeom>
        </p:spPr>
      </p:pic>
      <p:pic>
        <p:nvPicPr>
          <p:cNvPr id="9" name="Picture 8">
            <a:extLst>
              <a:ext uri="{FF2B5EF4-FFF2-40B4-BE49-F238E27FC236}">
                <a16:creationId xmlns:a16="http://schemas.microsoft.com/office/drawing/2014/main" id="{2ED3DA07-F6E8-DC49-A791-A65F8DF497A8}"/>
              </a:ext>
            </a:extLst>
          </p:cNvPr>
          <p:cNvPicPr>
            <a:picLocks noChangeAspect="1"/>
          </p:cNvPicPr>
          <p:nvPr/>
        </p:nvPicPr>
        <p:blipFill>
          <a:blip r:embed="rId3"/>
          <a:stretch>
            <a:fillRect/>
          </a:stretch>
        </p:blipFill>
        <p:spPr>
          <a:xfrm rot="5400000">
            <a:off x="11427276" y="3832759"/>
            <a:ext cx="736600" cy="4254500"/>
          </a:xfrm>
          <a:prstGeom prst="rect">
            <a:avLst/>
          </a:prstGeom>
        </p:spPr>
      </p:pic>
    </p:spTree>
    <p:extLst>
      <p:ext uri="{BB962C8B-B14F-4D97-AF65-F5344CB8AC3E}">
        <p14:creationId xmlns:p14="http://schemas.microsoft.com/office/powerpoint/2010/main" val="514509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239214-E651-164C-BAC3-14DF4FB55AD0}"/>
              </a:ext>
            </a:extLst>
          </p:cNvPr>
          <p:cNvPicPr>
            <a:picLocks noChangeAspect="1"/>
          </p:cNvPicPr>
          <p:nvPr/>
        </p:nvPicPr>
        <p:blipFill rotWithShape="1">
          <a:blip r:embed="rId2"/>
          <a:srcRect l="18198" r="23443"/>
          <a:stretch/>
        </p:blipFill>
        <p:spPr>
          <a:xfrm>
            <a:off x="6190593" y="0"/>
            <a:ext cx="6001407" cy="6858000"/>
          </a:xfrm>
          <a:prstGeom prst="rect">
            <a:avLst/>
          </a:prstGeom>
        </p:spPr>
      </p:pic>
      <p:sp>
        <p:nvSpPr>
          <p:cNvPr id="3" name="TextBox 2">
            <a:extLst>
              <a:ext uri="{FF2B5EF4-FFF2-40B4-BE49-F238E27FC236}">
                <a16:creationId xmlns:a16="http://schemas.microsoft.com/office/drawing/2014/main" id="{1F780A58-00EF-44FC-A04A-3624E7CF3B53}"/>
              </a:ext>
            </a:extLst>
          </p:cNvPr>
          <p:cNvSpPr txBox="1"/>
          <p:nvPr/>
        </p:nvSpPr>
        <p:spPr>
          <a:xfrm>
            <a:off x="612559" y="2059394"/>
            <a:ext cx="5024761" cy="3477875"/>
          </a:xfrm>
          <a:prstGeom prst="rect">
            <a:avLst/>
          </a:prstGeom>
          <a:noFill/>
        </p:spPr>
        <p:txBody>
          <a:bodyPr wrap="square" rtlCol="0">
            <a:spAutoFit/>
          </a:bodyPr>
          <a:lstStyle/>
          <a:p>
            <a:r>
              <a:rPr lang="en-GB" sz="4000" b="1" dirty="0">
                <a:latin typeface="Montserrat" panose="00000500000000000000" pitchFamily="2" charset="0"/>
              </a:rPr>
              <a:t>FIND OUT MORE</a:t>
            </a:r>
            <a:r>
              <a:rPr lang="en-GB" sz="4000" dirty="0">
                <a:latin typeface="Montserrat" panose="00000500000000000000" pitchFamily="2" charset="0"/>
              </a:rPr>
              <a:t>:</a:t>
            </a:r>
          </a:p>
          <a:p>
            <a:r>
              <a:rPr lang="en-GB" sz="2400" b="1" dirty="0" err="1">
                <a:latin typeface="Montserrat" panose="00000500000000000000" pitchFamily="2" charset="0"/>
              </a:rPr>
              <a:t>opendoorsuk.org</a:t>
            </a:r>
            <a:br>
              <a:rPr lang="en-GB" sz="2400" b="1" dirty="0">
                <a:latin typeface="Montserrat" panose="00000500000000000000" pitchFamily="2" charset="0"/>
              </a:rPr>
            </a:br>
            <a:r>
              <a:rPr lang="en-GB" sz="2400" b="1" dirty="0" err="1">
                <a:latin typeface="Montserrat" panose="00000500000000000000" pitchFamily="2" charset="0"/>
              </a:rPr>
              <a:t>youth.opendoorsuk.org</a:t>
            </a:r>
            <a:endParaRPr lang="en-GB" sz="2400" b="1" dirty="0">
              <a:latin typeface="Montserrat" panose="00000500000000000000" pitchFamily="2" charset="0"/>
            </a:endParaRPr>
          </a:p>
          <a:p>
            <a:endParaRPr lang="en-GB" sz="2400" dirty="0">
              <a:latin typeface="Montserrat" panose="00000500000000000000" pitchFamily="2" charset="0"/>
            </a:endParaRPr>
          </a:p>
          <a:p>
            <a:br>
              <a:rPr lang="en-GB" sz="2400" dirty="0">
                <a:latin typeface="Montserrat" panose="00000500000000000000" pitchFamily="2" charset="0"/>
              </a:rPr>
            </a:br>
            <a:r>
              <a:rPr lang="en-GB" sz="2400" dirty="0">
                <a:latin typeface="Montserrat" panose="00000500000000000000" pitchFamily="2" charset="0"/>
              </a:rPr>
              <a:t>@</a:t>
            </a:r>
            <a:r>
              <a:rPr lang="en-GB" sz="2400" dirty="0" err="1">
                <a:latin typeface="Montserrat" panose="00000500000000000000" pitchFamily="2" charset="0"/>
              </a:rPr>
              <a:t>opendoorsuk</a:t>
            </a:r>
            <a:br>
              <a:rPr lang="en-GB" sz="2400" dirty="0">
                <a:latin typeface="Montserrat" panose="00000500000000000000" pitchFamily="2" charset="0"/>
              </a:rPr>
            </a:br>
            <a:r>
              <a:rPr lang="en-GB" sz="2400" dirty="0">
                <a:latin typeface="Montserrat" panose="00000500000000000000" pitchFamily="2" charset="0"/>
              </a:rPr>
              <a:t>@</a:t>
            </a:r>
            <a:r>
              <a:rPr lang="en-GB" sz="2400" dirty="0" err="1">
                <a:latin typeface="Montserrat" panose="00000500000000000000" pitchFamily="2" charset="0"/>
              </a:rPr>
              <a:t>opendoorsyouthuk</a:t>
            </a:r>
            <a:endParaRPr lang="en-GB" sz="2400" dirty="0">
              <a:latin typeface="Montserrat" panose="00000500000000000000" pitchFamily="2" charset="0"/>
            </a:endParaRPr>
          </a:p>
          <a:p>
            <a:endParaRPr lang="en-GB" sz="3600" dirty="0">
              <a:latin typeface="Montserrat" panose="00000500000000000000" pitchFamily="2" charset="0"/>
            </a:endParaRPr>
          </a:p>
        </p:txBody>
      </p:sp>
      <p:pic>
        <p:nvPicPr>
          <p:cNvPr id="2054" name="Picture 6" descr="Instagram logo Free Icon">
            <a:extLst>
              <a:ext uri="{FF2B5EF4-FFF2-40B4-BE49-F238E27FC236}">
                <a16:creationId xmlns:a16="http://schemas.microsoft.com/office/drawing/2014/main" id="{C113DBDE-F974-4492-AE2D-A638A94E5A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336" y="3613665"/>
            <a:ext cx="486333" cy="4863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A540AA6B-5D7A-8240-A37C-308E51F5F1B7}"/>
              </a:ext>
            </a:extLst>
          </p:cNvPr>
          <p:cNvPicPr>
            <a:picLocks noChangeAspect="1"/>
          </p:cNvPicPr>
          <p:nvPr/>
        </p:nvPicPr>
        <p:blipFill>
          <a:blip r:embed="rId4"/>
          <a:stretch>
            <a:fillRect/>
          </a:stretch>
        </p:blipFill>
        <p:spPr>
          <a:xfrm rot="5400000">
            <a:off x="7161577" y="3832759"/>
            <a:ext cx="736600" cy="4254500"/>
          </a:xfrm>
          <a:prstGeom prst="rect">
            <a:avLst/>
          </a:prstGeom>
        </p:spPr>
      </p:pic>
      <p:pic>
        <p:nvPicPr>
          <p:cNvPr id="9" name="Picture 8">
            <a:extLst>
              <a:ext uri="{FF2B5EF4-FFF2-40B4-BE49-F238E27FC236}">
                <a16:creationId xmlns:a16="http://schemas.microsoft.com/office/drawing/2014/main" id="{D2DD6B0B-2520-1F41-B8F1-0F1EBDD86970}"/>
              </a:ext>
            </a:extLst>
          </p:cNvPr>
          <p:cNvPicPr>
            <a:picLocks noChangeAspect="1"/>
          </p:cNvPicPr>
          <p:nvPr/>
        </p:nvPicPr>
        <p:blipFill>
          <a:blip r:embed="rId4"/>
          <a:stretch>
            <a:fillRect/>
          </a:stretch>
        </p:blipFill>
        <p:spPr>
          <a:xfrm rot="5400000">
            <a:off x="11427276" y="3832759"/>
            <a:ext cx="736600" cy="4254500"/>
          </a:xfrm>
          <a:prstGeom prst="rect">
            <a:avLst/>
          </a:prstGeom>
        </p:spPr>
      </p:pic>
      <p:pic>
        <p:nvPicPr>
          <p:cNvPr id="10" name="Picture 9">
            <a:extLst>
              <a:ext uri="{FF2B5EF4-FFF2-40B4-BE49-F238E27FC236}">
                <a16:creationId xmlns:a16="http://schemas.microsoft.com/office/drawing/2014/main" id="{7068D2F1-79EA-E44D-AF7F-8084E7FF071E}"/>
              </a:ext>
            </a:extLst>
          </p:cNvPr>
          <p:cNvPicPr>
            <a:picLocks noChangeAspect="1"/>
          </p:cNvPicPr>
          <p:nvPr/>
        </p:nvPicPr>
        <p:blipFill>
          <a:blip r:embed="rId5"/>
          <a:stretch>
            <a:fillRect/>
          </a:stretch>
        </p:blipFill>
        <p:spPr>
          <a:xfrm>
            <a:off x="701337" y="5748490"/>
            <a:ext cx="1785442" cy="365204"/>
          </a:xfrm>
          <a:prstGeom prst="rect">
            <a:avLst/>
          </a:prstGeom>
        </p:spPr>
      </p:pic>
      <p:pic>
        <p:nvPicPr>
          <p:cNvPr id="11" name="Picture 10">
            <a:extLst>
              <a:ext uri="{FF2B5EF4-FFF2-40B4-BE49-F238E27FC236}">
                <a16:creationId xmlns:a16="http://schemas.microsoft.com/office/drawing/2014/main" id="{B0585F3B-EF26-8F4A-BD56-C16B2FF1F77D}"/>
              </a:ext>
            </a:extLst>
          </p:cNvPr>
          <p:cNvPicPr>
            <a:picLocks noChangeAspect="1"/>
          </p:cNvPicPr>
          <p:nvPr/>
        </p:nvPicPr>
        <p:blipFill>
          <a:blip r:embed="rId6"/>
          <a:stretch>
            <a:fillRect/>
          </a:stretch>
        </p:blipFill>
        <p:spPr>
          <a:xfrm>
            <a:off x="3040052" y="5681534"/>
            <a:ext cx="1328572" cy="432160"/>
          </a:xfrm>
          <a:prstGeom prst="rect">
            <a:avLst/>
          </a:prstGeom>
        </p:spPr>
      </p:pic>
    </p:spTree>
    <p:extLst>
      <p:ext uri="{BB962C8B-B14F-4D97-AF65-F5344CB8AC3E}">
        <p14:creationId xmlns:p14="http://schemas.microsoft.com/office/powerpoint/2010/main" val="8316346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73AF50C6E5E4BA2E8C3D069AEFFE6" ma:contentTypeVersion="18" ma:contentTypeDescription="Create a new document." ma:contentTypeScope="" ma:versionID="0dd71d301dff5325002cde8f65b20c81">
  <xsd:schema xmlns:xsd="http://www.w3.org/2001/XMLSchema" xmlns:xs="http://www.w3.org/2001/XMLSchema" xmlns:p="http://schemas.microsoft.com/office/2006/metadata/properties" xmlns:ns2="187b9a3d-8b79-4573-b661-e375b8b9162b" xmlns:ns3="eb71f82d-731c-44f4-9435-78e4218ec75a" targetNamespace="http://schemas.microsoft.com/office/2006/metadata/properties" ma:root="true" ma:fieldsID="68475223e7ea513a80bb423585b9046c" ns2:_="" ns3:_="">
    <xsd:import namespace="187b9a3d-8b79-4573-b661-e375b8b9162b"/>
    <xsd:import namespace="eb71f82d-731c-44f4-9435-78e4218ec75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7b9a3d-8b79-4573-b661-e375b8b916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281c50b-3855-40c4-9d0c-c40ade0acd9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71f82d-731c-44f4-9435-78e4218ec75a"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b02b24c3-7741-4b34-be23-b8cf9e0d98f7}" ma:internalName="TaxCatchAll" ma:showField="CatchAllData" ma:web="eb71f82d-731c-44f4-9435-78e4218ec75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D0E4-BD0A-4A71-B739-919BDC75BA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7b9a3d-8b79-4573-b661-e375b8b9162b"/>
    <ds:schemaRef ds:uri="eb71f82d-731c-44f4-9435-78e4218ec7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42B8A25-19C9-463F-9618-04B607EA02F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8763</TotalTime>
  <Words>637</Words>
  <Application>Microsoft Office PowerPoint</Application>
  <PresentationFormat>Widescreen</PresentationFormat>
  <Paragraphs>92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 Etheridge</dc:creator>
  <cp:lastModifiedBy>Andrew McCartney</cp:lastModifiedBy>
  <cp:revision>113</cp:revision>
  <cp:lastPrinted>2019-11-12T16:21:21Z</cp:lastPrinted>
  <dcterms:created xsi:type="dcterms:W3CDTF">2019-09-11T09:04:27Z</dcterms:created>
  <dcterms:modified xsi:type="dcterms:W3CDTF">2025-01-21T14:42:14Z</dcterms:modified>
</cp:coreProperties>
</file>